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Play"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5E0y2i/mM7OSeZFi4IxoFQYEC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1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0: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31" name="Google Shape;23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5: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4" name="Google Shape;1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8: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4" name="Google Shape;17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 name="Google Shape;2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5" name="Google Shape;35;p27"/>
          <p:cNvSpPr txBox="1">
            <a:spLocks noGrp="1"/>
          </p:cNvSpPr>
          <p:nvPr>
            <p:ph type="body" idx="1"/>
          </p:nvPr>
        </p:nvSpPr>
        <p:spPr>
          <a:xfrm rot="5400000">
            <a:off x="3920332" y="-1256507"/>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28"/>
          <p:cNvSpPr>
            <a:spLocks noGrp="1"/>
          </p:cNvSpPr>
          <p:nvPr>
            <p:ph type="pic" idx="2"/>
          </p:nvPr>
        </p:nvSpPr>
        <p:spPr>
          <a:xfrm>
            <a:off x="5183188" y="987425"/>
            <a:ext cx="6172200" cy="4873625"/>
          </a:xfrm>
          <a:prstGeom prst="rect">
            <a:avLst/>
          </a:prstGeom>
          <a:noFill/>
          <a:ln>
            <a:noFill/>
          </a:ln>
        </p:spPr>
      </p:sp>
      <p:sp>
        <p:nvSpPr>
          <p:cNvPr id="42" name="Google Shape;42;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9" name="Google Shape;4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 name="Google Shape;5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4" name="Google Shape;64;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1pPr>
            <a:lvl2pPr marL="0" marR="0" lvl="1"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2pPr>
            <a:lvl3pPr marL="0" marR="0" lvl="2"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3pPr>
            <a:lvl4pPr marL="0" marR="0" lvl="3"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4pPr>
            <a:lvl5pPr marL="0" marR="0" lvl="4"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5pPr>
            <a:lvl6pPr marL="0" marR="0" lvl="5"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6pPr>
            <a:lvl7pPr marL="0" marR="0" lvl="6"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7pPr>
            <a:lvl8pPr marL="0" marR="0" lvl="7"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8pPr>
            <a:lvl9pPr marL="0" marR="0" lvl="8" indent="0" algn="r">
              <a:lnSpc>
                <a:spcPct val="100000"/>
              </a:lnSpc>
              <a:spcBef>
                <a:spcPts val="0"/>
              </a:spcBef>
              <a:spcAft>
                <a:spcPts val="0"/>
              </a:spcAft>
              <a:buClr>
                <a:srgbClr val="767676"/>
              </a:buClr>
              <a:buSzPts val="1200"/>
              <a:buFont typeface="Arial"/>
              <a:buNone/>
              <a:defRPr sz="1200" b="0" i="0" u="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1pPr>
            <a:lvl2pPr marR="0" lvl="1"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2pPr>
            <a:lvl3pPr marR="0" lvl="2"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3pPr>
            <a:lvl4pPr marR="0" lvl="3"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4pPr>
            <a:lvl5pPr marR="0" lvl="4"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5pPr>
            <a:lvl6pPr marR="0" lvl="5"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6pPr>
            <a:lvl7pPr marR="0" lvl="6"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7pPr>
            <a:lvl8pPr marR="0" lvl="7"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8pPr>
            <a:lvl9pPr marR="0" lvl="8" algn="l" rtl="0">
              <a:lnSpc>
                <a:spcPct val="90000"/>
              </a:lnSpc>
              <a:spcBef>
                <a:spcPts val="0"/>
              </a:spcBef>
              <a:spcAft>
                <a:spcPts val="0"/>
              </a:spcAft>
              <a:buSzPts val="1400"/>
              <a:buNone/>
              <a:defRPr sz="4400" b="0" i="0" u="none" strike="noStrike" cap="none">
                <a:solidFill>
                  <a:schemeClr val="dk1"/>
                </a:solidFill>
                <a:latin typeface="Play"/>
                <a:ea typeface="Play"/>
                <a:cs typeface="Play"/>
                <a:sym typeface="Play"/>
              </a:defRPr>
            </a:lvl9pPr>
          </a:lstStyle>
          <a:p>
            <a:endParaRPr/>
          </a:p>
        </p:txBody>
      </p:sp>
      <p:sp>
        <p:nvSpPr>
          <p:cNvPr id="11" name="Google Shape;11;p2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767676"/>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1pPr>
            <a:lvl2pPr marL="0" marR="0" lvl="1"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2pPr>
            <a:lvl3pPr marL="0" marR="0" lvl="2"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3pPr>
            <a:lvl4pPr marL="0" marR="0" lvl="3"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4pPr>
            <a:lvl5pPr marL="0" marR="0" lvl="4"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5pPr>
            <a:lvl6pPr marL="0" marR="0" lvl="5"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6pPr>
            <a:lvl7pPr marL="0" marR="0" lvl="6"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7pPr>
            <a:lvl8pPr marL="0" marR="0" lvl="7"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8pPr>
            <a:lvl9pPr marL="0" marR="0" lvl="8" indent="0" algn="r" rtl="0">
              <a:lnSpc>
                <a:spcPct val="100000"/>
              </a:lnSpc>
              <a:spcBef>
                <a:spcPts val="0"/>
              </a:spcBef>
              <a:spcAft>
                <a:spcPts val="0"/>
              </a:spcAft>
              <a:buClr>
                <a:srgbClr val="767676"/>
              </a:buClr>
              <a:buSzPts val="1200"/>
              <a:buFont typeface="Arial"/>
              <a:buNone/>
              <a:defRPr sz="1200" b="0" i="0" u="none" strike="noStrike" cap="none">
                <a:solidFill>
                  <a:srgbClr val="76767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abcnews.go.com/Business/apples-privacy-update-riling-facebook/" TargetMode="External"/><Relationship Id="rId5" Type="http://schemas.openxmlformats.org/officeDocument/2006/relationships/hyperlink" Target="https://www.hbs.edu/faculty/Pages/item.aspx?num=53361" TargetMode="External"/><Relationship Id="rId4" Type="http://schemas.openxmlformats.org/officeDocument/2006/relationships/hyperlink" Target="https://link.springer.com/article/10.1007/s00146-021-0126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descr="Mitigating Risks and Ensuring Compliance - Big data: Harnessing Big Data for Success in the New Economy"/>
          <p:cNvSpPr txBox="1"/>
          <p:nvPr/>
        </p:nvSpPr>
        <p:spPr>
          <a:xfrm>
            <a:off x="3025775" y="3276600"/>
            <a:ext cx="3222625" cy="3222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9" name="Google Shape;89;p1"/>
          <p:cNvSpPr txBox="1"/>
          <p:nvPr/>
        </p:nvSpPr>
        <p:spPr>
          <a:xfrm>
            <a:off x="950912" y="1085850"/>
            <a:ext cx="10836275" cy="4630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a:solidFill>
                <a:schemeClr val="dk1"/>
              </a:solidFill>
              <a:latin typeface="Arial"/>
              <a:ea typeface="Arial"/>
              <a:cs typeface="Arial"/>
              <a:sym typeface="Arial"/>
            </a:endParaRPr>
          </a:p>
        </p:txBody>
      </p:sp>
      <p:pic>
        <p:nvPicPr>
          <p:cNvPr id="90" name="Google Shape;90;p1" descr="image1.png"/>
          <p:cNvPicPr preferRelativeResize="0"/>
          <p:nvPr/>
        </p:nvPicPr>
        <p:blipFill rotWithShape="1">
          <a:blip r:embed="rId3">
            <a:alphaModFix/>
          </a:blip>
          <a:srcRect/>
          <a:stretch/>
        </p:blipFill>
        <p:spPr>
          <a:xfrm>
            <a:off x="1524000" y="0"/>
            <a:ext cx="9144000" cy="6858000"/>
          </a:xfrm>
          <a:prstGeom prst="rect">
            <a:avLst/>
          </a:prstGeom>
          <a:noFill/>
          <a:ln>
            <a:noFill/>
          </a:ln>
        </p:spPr>
      </p:pic>
      <p:sp>
        <p:nvSpPr>
          <p:cNvPr id="91" name="Google Shape;91;p1"/>
          <p:cNvSpPr txBox="1">
            <a:spLocks noGrp="1"/>
          </p:cNvSpPr>
          <p:nvPr>
            <p:ph type="title"/>
          </p:nvPr>
        </p:nvSpPr>
        <p:spPr>
          <a:xfrm>
            <a:off x="4481512" y="552450"/>
            <a:ext cx="5557837" cy="7207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Online Assignment Submission</a:t>
            </a:r>
            <a:r>
              <a:rPr lang="en-US" sz="2800" b="0" i="0" u="none">
                <a:solidFill>
                  <a:schemeClr val="dk1"/>
                </a:solidFill>
                <a:latin typeface="Arial"/>
                <a:ea typeface="Arial"/>
                <a:cs typeface="Arial"/>
                <a:sym typeface="Arial"/>
              </a:rPr>
              <a:t> </a:t>
            </a:r>
            <a:endParaRPr/>
          </a:p>
        </p:txBody>
      </p:sp>
      <p:sp>
        <p:nvSpPr>
          <p:cNvPr id="92" name="Google Shape;92;p1"/>
          <p:cNvSpPr txBox="1">
            <a:spLocks noGrp="1"/>
          </p:cNvSpPr>
          <p:nvPr>
            <p:ph type="body" idx="1"/>
          </p:nvPr>
        </p:nvSpPr>
        <p:spPr>
          <a:xfrm>
            <a:off x="1524000" y="1365250"/>
            <a:ext cx="9420225" cy="4351337"/>
          </a:xfrm>
          <a:prstGeom prst="rect">
            <a:avLst/>
          </a:prstGeom>
          <a:noFill/>
          <a:ln>
            <a:noFill/>
          </a:ln>
        </p:spPr>
        <p:txBody>
          <a:bodyPr spcFirstLastPara="1" wrap="square" lIns="91425" tIns="45700" rIns="91425" bIns="45700" anchor="t" anchorCtr="0">
            <a:noAutofit/>
          </a:bodyPr>
          <a:lstStyle/>
          <a:p>
            <a:pPr marL="0" marR="0" lvl="0" indent="0" algn="l" rtl="0">
              <a:lnSpc>
                <a:spcPct val="81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Programme of Study: Masters Business Analytics</a:t>
            </a:r>
            <a:endParaRPr/>
          </a:p>
          <a:p>
            <a:pPr marL="0" marR="0" lvl="0" indent="0" algn="l" rtl="0">
              <a:lnSpc>
                <a:spcPct val="81000"/>
              </a:lnSpc>
              <a:spcBef>
                <a:spcPts val="10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Module: 38158 LM Data Management Strategies and Technologies</a:t>
            </a:r>
            <a:endParaRPr/>
          </a:p>
          <a:p>
            <a:pPr marL="0" marR="0" lvl="0" indent="0" algn="l" rtl="0">
              <a:lnSpc>
                <a:spcPct val="81000"/>
              </a:lnSpc>
              <a:spcBef>
                <a:spcPts val="10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Assignment Title: Group Presentation </a:t>
            </a:r>
            <a:endParaRPr/>
          </a:p>
          <a:p>
            <a:pPr marL="0" marR="0" lvl="0" indent="0" algn="l" rtl="0">
              <a:lnSpc>
                <a:spcPct val="81000"/>
              </a:lnSpc>
              <a:spcBef>
                <a:spcPts val="10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Group Number: 16</a:t>
            </a:r>
            <a:endParaRPr/>
          </a:p>
          <a:p>
            <a:pPr marL="0" marR="0" lvl="0" indent="0" algn="l" rtl="0">
              <a:lnSpc>
                <a:spcPct val="81000"/>
              </a:lnSpc>
              <a:spcBef>
                <a:spcPts val="10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Student ID Numbers: 2684858, </a:t>
            </a:r>
            <a:endParaRPr/>
          </a:p>
          <a:p>
            <a:pPr marL="0" marR="0" lvl="0" indent="0" algn="l" rtl="0">
              <a:lnSpc>
                <a:spcPct val="81000"/>
              </a:lnSpc>
              <a:spcBef>
                <a:spcPts val="100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Date and Time of Submission: </a:t>
            </a:r>
            <a:endParaRPr/>
          </a:p>
          <a:p>
            <a:pPr marL="0" marR="0" lvl="0" indent="0" algn="l" rtl="0">
              <a:lnSpc>
                <a:spcPct val="81000"/>
              </a:lnSpc>
              <a:spcBef>
                <a:spcPts val="100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22/02/2024 6:00am</a:t>
            </a:r>
            <a:endParaRPr/>
          </a:p>
          <a:p>
            <a:pPr marL="0" marR="0" lvl="0" indent="0" algn="l" rtl="0">
              <a:lnSpc>
                <a:spcPct val="81000"/>
              </a:lnSpc>
              <a:spcBef>
                <a:spcPts val="100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Note: This cover slide is not included in any slide/word count.</a:t>
            </a:r>
            <a:endParaRPr/>
          </a:p>
          <a:p>
            <a:pPr marL="0" marR="0" lvl="0" indent="0" algn="l" rtl="0">
              <a:lnSpc>
                <a:spcPct val="81000"/>
              </a:lnSpc>
              <a:spcBef>
                <a:spcPts val="100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81000"/>
              </a:lnSpc>
              <a:spcBef>
                <a:spcPts val="1000"/>
              </a:spcBef>
              <a:spcAft>
                <a:spcPts val="0"/>
              </a:spcAft>
              <a:buClr>
                <a:schemeClr val="dk1"/>
              </a:buClr>
              <a:buSzPts val="1500"/>
              <a:buFont typeface="Arial"/>
              <a:buNone/>
            </a:pPr>
            <a:r>
              <a:rPr lang="en-US" sz="1500" b="1" i="0" u="none" strike="noStrike" cap="none">
                <a:solidFill>
                  <a:schemeClr val="dk1"/>
                </a:solidFill>
                <a:latin typeface="Arial"/>
                <a:ea typeface="Arial"/>
                <a:cs typeface="Arial"/>
                <a:sym typeface="Arial"/>
              </a:rPr>
              <a:t>By submitting your work online you are confirming that your work is your own and that you understand and have read the University’s rules regarding plagiarism and the consequences that will arise should you submit plagiarised 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0"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795" y="0"/>
            <a:ext cx="12192000" cy="6856412"/>
          </a:xfrm>
          <a:prstGeom prst="rect">
            <a:avLst/>
          </a:prstGeom>
          <a:noFill/>
          <a:ln>
            <a:noFill/>
          </a:ln>
        </p:spPr>
      </p:pic>
      <p:sp>
        <p:nvSpPr>
          <p:cNvPr id="186" name="Google Shape;186;p10"/>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What is Big Data Ethics? </a:t>
            </a:r>
            <a:endParaRPr/>
          </a:p>
        </p:txBody>
      </p:sp>
      <p:sp>
        <p:nvSpPr>
          <p:cNvPr id="187" name="Google Shape;187;p10"/>
          <p:cNvSpPr txBox="1"/>
          <p:nvPr/>
        </p:nvSpPr>
        <p:spPr>
          <a:xfrm>
            <a:off x="1006475" y="1066800"/>
            <a:ext cx="7002462"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br>
              <a:rPr lang="en-US" sz="2000" b="1" dirty="0"/>
            </a:br>
            <a:r>
              <a:rPr lang="en-US" sz="2000" b="1" dirty="0"/>
              <a:t>In today's world, which is heavily influenced by data, Big Data ethics refers to the ethical principles that guide the moral and responsible collection, analysis, and processing of large amounts of data.</a:t>
            </a:r>
            <a:endParaRPr sz="2000" b="1" dirty="0"/>
          </a:p>
        </p:txBody>
      </p:sp>
      <p:sp>
        <p:nvSpPr>
          <p:cNvPr id="188" name="Google Shape;188;p10"/>
          <p:cNvSpPr txBox="1">
            <a:spLocks noGrp="1"/>
          </p:cNvSpPr>
          <p:nvPr>
            <p:ph type="title"/>
          </p:nvPr>
        </p:nvSpPr>
        <p:spPr>
          <a:xfrm>
            <a:off x="838200" y="3030537"/>
            <a:ext cx="10515600" cy="102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sz="3200" b="1" i="0" u="none" dirty="0">
                <a:solidFill>
                  <a:schemeClr val="dk1"/>
                </a:solidFill>
                <a:latin typeface="Arial"/>
                <a:ea typeface="Arial"/>
                <a:cs typeface="Arial"/>
                <a:sym typeface="Arial"/>
              </a:rPr>
              <a:t>Ethical Considerations:</a:t>
            </a:r>
            <a:endParaRPr dirty="0"/>
          </a:p>
        </p:txBody>
      </p:sp>
      <p:sp>
        <p:nvSpPr>
          <p:cNvPr id="189" name="Google Shape;189;p10"/>
          <p:cNvSpPr txBox="1"/>
          <p:nvPr/>
        </p:nvSpPr>
        <p:spPr>
          <a:xfrm>
            <a:off x="838200" y="4367212"/>
            <a:ext cx="6908800" cy="14684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dirty="0">
                <a:solidFill>
                  <a:srgbClr val="000000"/>
                </a:solidFill>
                <a:latin typeface="Arial"/>
                <a:ea typeface="Arial"/>
                <a:cs typeface="Arial"/>
                <a:sym typeface="Arial"/>
              </a:rPr>
              <a:t>In Big Data the main aspects of ethical considerations are Individual privacy, Security, Discrimination and Bias, Ownership</a:t>
            </a:r>
            <a:r>
              <a:rPr lang="en-US" sz="2000" b="1" dirty="0"/>
              <a:t>, Transparency, Reputation, and Societal impacts of data-related Decisions. </a:t>
            </a:r>
            <a:endParaRPr dirty="0"/>
          </a:p>
        </p:txBody>
      </p:sp>
      <p:pic>
        <p:nvPicPr>
          <p:cNvPr id="190" name="Google Shape;190;p10" descr="Five Data Ethics Considerations for 2020 - eWEEK"/>
          <p:cNvPicPr preferRelativeResize="0"/>
          <p:nvPr/>
        </p:nvPicPr>
        <p:blipFill rotWithShape="1">
          <a:blip r:embed="rId4">
            <a:alphaModFix/>
          </a:blip>
          <a:srcRect/>
          <a:stretch/>
        </p:blipFill>
        <p:spPr>
          <a:xfrm>
            <a:off x="8470900" y="911225"/>
            <a:ext cx="3259137" cy="2201862"/>
          </a:xfrm>
          <a:prstGeom prst="rect">
            <a:avLst/>
          </a:prstGeom>
          <a:noFill/>
          <a:ln>
            <a:noFill/>
          </a:ln>
        </p:spPr>
      </p:pic>
      <p:pic>
        <p:nvPicPr>
          <p:cNvPr id="191" name="Google Shape;191;p10" descr="Ethics in Data Collection: A Priority for PromptCloud"/>
          <p:cNvPicPr preferRelativeResize="0"/>
          <p:nvPr/>
        </p:nvPicPr>
        <p:blipFill rotWithShape="1">
          <a:blip r:embed="rId5">
            <a:alphaModFix/>
          </a:blip>
          <a:srcRect l="11006" t="24651" r="13836"/>
          <a:stretch/>
        </p:blipFill>
        <p:spPr>
          <a:xfrm>
            <a:off x="8470900" y="4183062"/>
            <a:ext cx="3259137" cy="24495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11"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197" name="Google Shape;197;p11"/>
          <p:cNvSpPr txBox="1"/>
          <p:nvPr/>
        </p:nvSpPr>
        <p:spPr>
          <a:xfrm>
            <a:off x="808038" y="326111"/>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dirty="0">
                <a:solidFill>
                  <a:schemeClr val="dk1"/>
                </a:solidFill>
                <a:latin typeface="Arial"/>
                <a:ea typeface="Arial"/>
                <a:cs typeface="Arial"/>
                <a:sym typeface="Arial"/>
              </a:rPr>
              <a:t>Why are there ethical violations due to Big Data?</a:t>
            </a:r>
            <a:endParaRPr dirty="0"/>
          </a:p>
        </p:txBody>
      </p:sp>
      <p:sp>
        <p:nvSpPr>
          <p:cNvPr id="198" name="Google Shape;198;p11"/>
          <p:cNvSpPr txBox="1"/>
          <p:nvPr/>
        </p:nvSpPr>
        <p:spPr>
          <a:xfrm>
            <a:off x="927100" y="882650"/>
            <a:ext cx="10337800" cy="584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dirty="0"/>
              <a:t>The overwhelming amount of big data makes it difficult to protect and the encryption and data protection is not enough. This insufficient protection of data giver rise to an ethical violation as it affects more than mere security concerns security. </a:t>
            </a:r>
            <a:endParaRPr sz="1800" dirty="0"/>
          </a:p>
          <a:p>
            <a:pPr marL="0" marR="0" lvl="0" indent="0" algn="l" rtl="0">
              <a:lnSpc>
                <a:spcPct val="100000"/>
              </a:lnSpc>
              <a:spcBef>
                <a:spcPts val="1000"/>
              </a:spcBef>
              <a:spcAft>
                <a:spcPts val="0"/>
              </a:spcAft>
              <a:buClr>
                <a:schemeClr val="dk1"/>
              </a:buClr>
              <a:buSzPts val="700"/>
              <a:buFont typeface="Arial"/>
              <a:buNone/>
            </a:pPr>
            <a:br>
              <a:rPr lang="en-US" sz="1800" dirty="0"/>
            </a:br>
            <a:br>
              <a:rPr lang="en-US" sz="1800" dirty="0"/>
            </a:br>
            <a:endParaRPr sz="1800" dirty="0"/>
          </a:p>
        </p:txBody>
      </p:sp>
      <p:sp>
        <p:nvSpPr>
          <p:cNvPr id="199" name="Google Shape;199;p11"/>
          <p:cNvSpPr txBox="1"/>
          <p:nvPr/>
        </p:nvSpPr>
        <p:spPr>
          <a:xfrm>
            <a:off x="838200" y="4265612"/>
            <a:ext cx="9969500" cy="95726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300"/>
              <a:buFont typeface="Arial"/>
              <a:buNone/>
            </a:pPr>
            <a:r>
              <a:rPr lang="en-US" sz="2300" b="1" i="0" u="sng" dirty="0">
                <a:solidFill>
                  <a:schemeClr val="dk1"/>
                </a:solidFill>
                <a:latin typeface="Arial"/>
                <a:ea typeface="Arial"/>
                <a:cs typeface="Arial"/>
                <a:sym typeface="Arial"/>
              </a:rPr>
              <a:t>Key Measures for ensuring Ethical Big Data Analytics:</a:t>
            </a:r>
            <a:endParaRPr dirty="0"/>
          </a:p>
        </p:txBody>
      </p:sp>
      <p:sp>
        <p:nvSpPr>
          <p:cNvPr id="200" name="Google Shape;200;p11"/>
          <p:cNvSpPr txBox="1"/>
          <p:nvPr/>
        </p:nvSpPr>
        <p:spPr>
          <a:xfrm>
            <a:off x="1014412" y="4992687"/>
            <a:ext cx="9955213" cy="1631175"/>
          </a:xfrm>
          <a:prstGeom prst="rect">
            <a:avLst/>
          </a:prstGeom>
          <a:noFill/>
          <a:ln>
            <a:noFill/>
          </a:ln>
        </p:spPr>
        <p:txBody>
          <a:bodyPr spcFirstLastPara="1" wrap="square" lIns="91425" tIns="45700" rIns="91425" bIns="45700" anchor="t" anchorCtr="0">
            <a:spAutoFit/>
          </a:bodyPr>
          <a:lstStyle/>
          <a:p>
            <a:pPr marL="285750" indent="-285750" rtl="0">
              <a:spcBef>
                <a:spcPts val="0"/>
              </a:spcBef>
              <a:spcAft>
                <a:spcPts val="0"/>
              </a:spcAft>
              <a:buFont typeface="Arial" panose="020B0604020202020204" pitchFamily="34" charset="0"/>
              <a:buChar char="•"/>
            </a:pPr>
            <a:r>
              <a:rPr lang="en-US" sz="1800" dirty="0"/>
              <a:t>Improved Data Governance:, Data protection with regulations such as GDPR</a:t>
            </a:r>
          </a:p>
          <a:p>
            <a:pPr marL="285750" indent="-285750" rtl="0">
              <a:spcBef>
                <a:spcPts val="0"/>
              </a:spcBef>
              <a:spcAft>
                <a:spcPts val="0"/>
              </a:spcAft>
              <a:buFont typeface="Arial" panose="020B0604020202020204" pitchFamily="34" charset="0"/>
              <a:buChar char="•"/>
            </a:pPr>
            <a:r>
              <a:rPr lang="en-US" sz="1800" dirty="0"/>
              <a:t>Improved Data Security Measures: Enhanced and Secure Data Storage and Encryption </a:t>
            </a:r>
          </a:p>
          <a:p>
            <a:pPr marL="285750" indent="-285750" rtl="0">
              <a:spcBef>
                <a:spcPts val="0"/>
              </a:spcBef>
              <a:spcAft>
                <a:spcPts val="0"/>
              </a:spcAft>
              <a:buFont typeface="Arial" panose="020B0604020202020204" pitchFamily="34" charset="0"/>
              <a:buChar char="•"/>
            </a:pPr>
            <a:r>
              <a:rPr lang="en-US" sz="1800" dirty="0"/>
              <a:t>Transparency and fair practices in Algorithms of the Organization.</a:t>
            </a:r>
          </a:p>
          <a:p>
            <a:pPr marL="285750" indent="-285750" rtl="0">
              <a:spcBef>
                <a:spcPts val="0"/>
              </a:spcBef>
              <a:spcAft>
                <a:spcPts val="0"/>
              </a:spcAft>
              <a:buFont typeface="Arial" panose="020B0604020202020204" pitchFamily="34" charset="0"/>
              <a:buChar char="•"/>
            </a:pPr>
            <a:r>
              <a:rPr lang="en-US" sz="1800" dirty="0"/>
              <a:t>Ethical AI and responsible Data-handling practices </a:t>
            </a:r>
          </a:p>
          <a:p>
            <a:br>
              <a:rPr lang="en-US" dirty="0"/>
            </a:br>
            <a:endParaRPr dirty="0"/>
          </a:p>
        </p:txBody>
      </p:sp>
      <p:pic>
        <p:nvPicPr>
          <p:cNvPr id="201" name="Google Shape;201;p11"/>
          <p:cNvPicPr preferRelativeResize="0"/>
          <p:nvPr/>
        </p:nvPicPr>
        <p:blipFill rotWithShape="1">
          <a:blip r:embed="rId4">
            <a:alphaModFix/>
          </a:blip>
          <a:srcRect/>
          <a:stretch/>
        </p:blipFill>
        <p:spPr>
          <a:xfrm>
            <a:off x="3230562" y="1781175"/>
            <a:ext cx="5184775" cy="2484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2"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07" name="Google Shape;207;p12"/>
          <p:cNvSpPr txBox="1">
            <a:spLocks noGrp="1"/>
          </p:cNvSpPr>
          <p:nvPr>
            <p:ph type="title"/>
          </p:nvPr>
        </p:nvSpPr>
        <p:spPr>
          <a:xfrm>
            <a:off x="838200" y="201612"/>
            <a:ext cx="10515600" cy="520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900"/>
              <a:buFont typeface="Arial"/>
              <a:buNone/>
            </a:pPr>
            <a:r>
              <a:rPr lang="en-US" sz="2900" b="1" i="0" u="none">
                <a:solidFill>
                  <a:schemeClr val="dk1"/>
                </a:solidFill>
                <a:latin typeface="Arial"/>
                <a:ea typeface="Arial"/>
                <a:cs typeface="Arial"/>
                <a:sym typeface="Arial"/>
              </a:rPr>
              <a:t>Positive Ethical Implications of Big data</a:t>
            </a:r>
            <a:endParaRPr/>
          </a:p>
        </p:txBody>
      </p:sp>
      <p:pic>
        <p:nvPicPr>
          <p:cNvPr id="208" name="Google Shape;208;p12"/>
          <p:cNvPicPr preferRelativeResize="0"/>
          <p:nvPr/>
        </p:nvPicPr>
        <p:blipFill rotWithShape="1">
          <a:blip r:embed="rId4">
            <a:alphaModFix/>
          </a:blip>
          <a:srcRect/>
          <a:stretch/>
        </p:blipFill>
        <p:spPr>
          <a:xfrm>
            <a:off x="755650" y="822325"/>
            <a:ext cx="10814050" cy="3273425"/>
          </a:xfrm>
          <a:prstGeom prst="rect">
            <a:avLst/>
          </a:prstGeom>
          <a:noFill/>
          <a:ln>
            <a:noFill/>
          </a:ln>
        </p:spPr>
      </p:pic>
      <p:sp>
        <p:nvSpPr>
          <p:cNvPr id="209" name="Google Shape;209;p12"/>
          <p:cNvSpPr txBox="1"/>
          <p:nvPr/>
        </p:nvSpPr>
        <p:spPr>
          <a:xfrm>
            <a:off x="2881312" y="4824412"/>
            <a:ext cx="6262687" cy="615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10" name="Google Shape;210;p12" descr="How Data Science can help in fraud detection? | by Tutort Academy | Medium"/>
          <p:cNvPicPr preferRelativeResize="0"/>
          <p:nvPr/>
        </p:nvPicPr>
        <p:blipFill rotWithShape="1">
          <a:blip r:embed="rId5">
            <a:alphaModFix/>
          </a:blip>
          <a:srcRect/>
          <a:stretch/>
        </p:blipFill>
        <p:spPr>
          <a:xfrm>
            <a:off x="1857375" y="3927475"/>
            <a:ext cx="3321050" cy="2728912"/>
          </a:xfrm>
          <a:prstGeom prst="rect">
            <a:avLst/>
          </a:prstGeom>
          <a:noFill/>
          <a:ln>
            <a:noFill/>
          </a:ln>
        </p:spPr>
      </p:pic>
      <p:pic>
        <p:nvPicPr>
          <p:cNvPr id="211" name="Google Shape;211;p12" descr="Fraud detection in retail"/>
          <p:cNvPicPr preferRelativeResize="0"/>
          <p:nvPr/>
        </p:nvPicPr>
        <p:blipFill rotWithShape="1">
          <a:blip r:embed="rId6">
            <a:alphaModFix/>
          </a:blip>
          <a:srcRect/>
          <a:stretch/>
        </p:blipFill>
        <p:spPr>
          <a:xfrm>
            <a:off x="6197600" y="3927475"/>
            <a:ext cx="4699000" cy="2728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3"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17" name="Google Shape;217;p13"/>
          <p:cNvSpPr txBox="1">
            <a:spLocks noGrp="1"/>
          </p:cNvSpPr>
          <p:nvPr>
            <p:ph type="title"/>
          </p:nvPr>
        </p:nvSpPr>
        <p:spPr>
          <a:xfrm>
            <a:off x="838200" y="334962"/>
            <a:ext cx="10515600" cy="7397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Negative Ethical Implications </a:t>
            </a:r>
            <a:endParaRPr/>
          </a:p>
        </p:txBody>
      </p:sp>
      <p:pic>
        <p:nvPicPr>
          <p:cNvPr id="218" name="Google Shape;218;p13"/>
          <p:cNvPicPr preferRelativeResize="0"/>
          <p:nvPr/>
        </p:nvPicPr>
        <p:blipFill rotWithShape="1">
          <a:blip r:embed="rId4">
            <a:alphaModFix/>
          </a:blip>
          <a:srcRect/>
          <a:stretch/>
        </p:blipFill>
        <p:spPr>
          <a:xfrm>
            <a:off x="622300" y="1189037"/>
            <a:ext cx="10947400" cy="3114675"/>
          </a:xfrm>
          <a:prstGeom prst="rect">
            <a:avLst/>
          </a:prstGeom>
          <a:noFill/>
          <a:ln>
            <a:noFill/>
          </a:ln>
        </p:spPr>
      </p:pic>
      <p:pic>
        <p:nvPicPr>
          <p:cNvPr id="219" name="Google Shape;219;p13" descr="Data Breach Affects Women More, Has ..."/>
          <p:cNvPicPr preferRelativeResize="0"/>
          <p:nvPr/>
        </p:nvPicPr>
        <p:blipFill rotWithShape="1">
          <a:blip r:embed="rId5">
            <a:alphaModFix/>
          </a:blip>
          <a:srcRect l="20050" r="16258"/>
          <a:stretch/>
        </p:blipFill>
        <p:spPr>
          <a:xfrm>
            <a:off x="2247900" y="4587875"/>
            <a:ext cx="3319462" cy="2151062"/>
          </a:xfrm>
          <a:prstGeom prst="rect">
            <a:avLst/>
          </a:prstGeom>
          <a:noFill/>
          <a:ln>
            <a:noFill/>
          </a:ln>
        </p:spPr>
      </p:pic>
      <p:pic>
        <p:nvPicPr>
          <p:cNvPr id="220" name="Google Shape;220;p13" descr="Opinion | Reject manipulative advertising - The Pitt News"/>
          <p:cNvPicPr preferRelativeResize="0"/>
          <p:nvPr/>
        </p:nvPicPr>
        <p:blipFill rotWithShape="1">
          <a:blip r:embed="rId6">
            <a:alphaModFix/>
          </a:blip>
          <a:srcRect l="7325" r="14102"/>
          <a:stretch/>
        </p:blipFill>
        <p:spPr>
          <a:xfrm>
            <a:off x="6854825" y="4587875"/>
            <a:ext cx="2835275" cy="2151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4"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26" name="Google Shape;226;p14"/>
          <p:cNvSpPr txBox="1">
            <a:spLocks noGrp="1"/>
          </p:cNvSpPr>
          <p:nvPr>
            <p:ph type="title"/>
          </p:nvPr>
        </p:nvSpPr>
        <p:spPr>
          <a:xfrm>
            <a:off x="838200" y="203200"/>
            <a:ext cx="10515600" cy="58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Social Impact of Big Data</a:t>
            </a:r>
            <a:endParaRPr/>
          </a:p>
        </p:txBody>
      </p:sp>
      <p:sp>
        <p:nvSpPr>
          <p:cNvPr id="227" name="Google Shape;227;p14"/>
          <p:cNvSpPr txBox="1"/>
          <p:nvPr/>
        </p:nvSpPr>
        <p:spPr>
          <a:xfrm>
            <a:off x="838200" y="1038225"/>
            <a:ext cx="10515600" cy="1920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D0D0D"/>
              </a:buClr>
              <a:buSzPts val="2400"/>
              <a:buFont typeface="Arial"/>
              <a:buNone/>
            </a:pPr>
            <a:r>
              <a:rPr lang="en-US" sz="2400" b="0" i="0" u="none" dirty="0">
                <a:solidFill>
                  <a:srgbClr val="0D0D0D"/>
                </a:solidFill>
                <a:latin typeface="Arial"/>
                <a:ea typeface="Arial"/>
                <a:cs typeface="Arial"/>
                <a:sym typeface="Arial"/>
              </a:rPr>
              <a:t>The intersection of ethics and big data carries significant social implications. As new ethical guidelines emerge to promote responsible use of big data by organizations and individuals, it becomes evident that there are social ramifications, as evidenced by social impact theory.</a:t>
            </a:r>
            <a:endParaRPr dirty="0"/>
          </a:p>
        </p:txBody>
      </p:sp>
      <p:pic>
        <p:nvPicPr>
          <p:cNvPr id="228" name="Google Shape;228;p14" descr="Social and political impact of Big Data. | Download Scientific Diagram"/>
          <p:cNvPicPr preferRelativeResize="0"/>
          <p:nvPr/>
        </p:nvPicPr>
        <p:blipFill rotWithShape="1">
          <a:blip r:embed="rId4">
            <a:alphaModFix/>
          </a:blip>
          <a:srcRect/>
          <a:stretch/>
        </p:blipFill>
        <p:spPr>
          <a:xfrm>
            <a:off x="3398837" y="3208337"/>
            <a:ext cx="5394325" cy="31670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5"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pic>
        <p:nvPicPr>
          <p:cNvPr id="235" name="Google Shape;235;p15"/>
          <p:cNvPicPr preferRelativeResize="0"/>
          <p:nvPr/>
        </p:nvPicPr>
        <p:blipFill rotWithShape="1">
          <a:blip r:embed="rId4">
            <a:alphaModFix/>
          </a:blip>
          <a:srcRect/>
          <a:stretch/>
        </p:blipFill>
        <p:spPr>
          <a:xfrm>
            <a:off x="889793" y="668972"/>
            <a:ext cx="10783887" cy="5170806"/>
          </a:xfrm>
          <a:prstGeom prst="rect">
            <a:avLst/>
          </a:prstGeom>
          <a:noFill/>
          <a:ln>
            <a:noFill/>
          </a:ln>
        </p:spPr>
      </p:pic>
      <p:sp>
        <p:nvSpPr>
          <p:cNvPr id="236" name="Google Shape;236;p15"/>
          <p:cNvSpPr txBox="1">
            <a:spLocks noGrp="1"/>
          </p:cNvSpPr>
          <p:nvPr>
            <p:ph type="title"/>
          </p:nvPr>
        </p:nvSpPr>
        <p:spPr>
          <a:xfrm>
            <a:off x="647700" y="3175000"/>
            <a:ext cx="11268075" cy="7223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000"/>
              <a:buFont typeface="Arial"/>
              <a:buNone/>
            </a:pPr>
            <a:br>
              <a:rPr lang="en-US" sz="4000" b="0" i="0" u="none">
                <a:solidFill>
                  <a:schemeClr val="dk1"/>
                </a:solidFill>
                <a:latin typeface="Arial"/>
                <a:ea typeface="Arial"/>
                <a:cs typeface="Arial"/>
                <a:sym typeface="Arial"/>
              </a:rPr>
            </a:br>
            <a:br>
              <a:rPr lang="en-US" sz="4000" b="0" i="0" u="none">
                <a:solidFill>
                  <a:schemeClr val="dk1"/>
                </a:solidFill>
                <a:latin typeface="Arial"/>
                <a:ea typeface="Arial"/>
                <a:cs typeface="Arial"/>
                <a:sym typeface="Arial"/>
              </a:rPr>
            </a:br>
            <a:endParaRPr/>
          </a:p>
        </p:txBody>
      </p:sp>
      <p:sp>
        <p:nvSpPr>
          <p:cNvPr id="237" name="Google Shape;237;p15"/>
          <p:cNvSpPr txBox="1"/>
          <p:nvPr/>
        </p:nvSpPr>
        <p:spPr>
          <a:xfrm>
            <a:off x="693737" y="1333500"/>
            <a:ext cx="4498975" cy="192087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US" sz="2800" b="0" i="0" u="none">
                <a:solidFill>
                  <a:schemeClr val="dk1"/>
                </a:solidFill>
                <a:latin typeface="Arial"/>
                <a:ea typeface="Arial"/>
                <a:cs typeface="Arial"/>
                <a:sym typeface="Arial"/>
              </a:rPr>
            </a:br>
            <a:endParaRPr/>
          </a:p>
        </p:txBody>
      </p:sp>
      <p:sp>
        <p:nvSpPr>
          <p:cNvPr id="2" name="Rectangle 1">
            <a:extLst>
              <a:ext uri="{FF2B5EF4-FFF2-40B4-BE49-F238E27FC236}">
                <a16:creationId xmlns:a16="http://schemas.microsoft.com/office/drawing/2014/main" id="{789DB2F8-7C1D-2475-DDC8-484ADD97F1B5}"/>
              </a:ext>
            </a:extLst>
          </p:cNvPr>
          <p:cNvSpPr/>
          <p:nvPr/>
        </p:nvSpPr>
        <p:spPr>
          <a:xfrm>
            <a:off x="4328160" y="1333500"/>
            <a:ext cx="5902960" cy="16027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BD79B72-6208-5AD9-6F35-398FF4E578D6}"/>
              </a:ext>
            </a:extLst>
          </p:cNvPr>
          <p:cNvSpPr txBox="1"/>
          <p:nvPr/>
        </p:nvSpPr>
        <p:spPr>
          <a:xfrm>
            <a:off x="4328160" y="1432560"/>
            <a:ext cx="5740400" cy="1384995"/>
          </a:xfrm>
          <a:prstGeom prst="rect">
            <a:avLst/>
          </a:prstGeom>
          <a:noFill/>
        </p:spPr>
        <p:txBody>
          <a:bodyPr wrap="square" rtlCol="0">
            <a:spAutoFit/>
          </a:bodyPr>
          <a:lstStyle/>
          <a:p>
            <a:r>
              <a:rPr lang="en-US" dirty="0">
                <a:solidFill>
                  <a:schemeClr val="bg1"/>
                </a:solidFill>
              </a:rPr>
              <a:t>The Nature Conservancy (NGO): By examining satellite images and other data, the organization has successfully pinpointed regions that are highly susceptible to deforestation.</a:t>
            </a:r>
            <a:br>
              <a:rPr lang="en-US" dirty="0">
                <a:solidFill>
                  <a:schemeClr val="bg1"/>
                </a:solidFill>
              </a:rPr>
            </a:br>
            <a:br>
              <a:rPr lang="en-US" dirty="0">
                <a:solidFill>
                  <a:schemeClr val="bg1"/>
                </a:solidFill>
              </a:rPr>
            </a:br>
            <a:r>
              <a:rPr lang="en-US" dirty="0">
                <a:solidFill>
                  <a:schemeClr val="bg1"/>
                </a:solidFill>
              </a:rPr>
              <a:t>The Centers for Disease Control (CDC): Uses Big data to predicts and reviews the spread of flu and when it can outbreak.</a:t>
            </a:r>
            <a:endParaRPr lang="en-IN" dirty="0">
              <a:solidFill>
                <a:schemeClr val="bg1"/>
              </a:solidFill>
            </a:endParaRPr>
          </a:p>
        </p:txBody>
      </p:sp>
      <p:sp>
        <p:nvSpPr>
          <p:cNvPr id="4" name="Rectangle 3">
            <a:extLst>
              <a:ext uri="{FF2B5EF4-FFF2-40B4-BE49-F238E27FC236}">
                <a16:creationId xmlns:a16="http://schemas.microsoft.com/office/drawing/2014/main" id="{F92080D8-7724-7CF6-6C7E-F969E5241DC5}"/>
              </a:ext>
            </a:extLst>
          </p:cNvPr>
          <p:cNvSpPr/>
          <p:nvPr/>
        </p:nvSpPr>
        <p:spPr>
          <a:xfrm>
            <a:off x="4450080" y="4268153"/>
            <a:ext cx="5638800" cy="14706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BC4566F-3B4E-F8B5-2D6D-CE1FA97DBDCB}"/>
              </a:ext>
            </a:extLst>
          </p:cNvPr>
          <p:cNvSpPr txBox="1"/>
          <p:nvPr/>
        </p:nvSpPr>
        <p:spPr>
          <a:xfrm>
            <a:off x="4328160" y="4268153"/>
            <a:ext cx="5638800" cy="1200329"/>
          </a:xfrm>
          <a:prstGeom prst="rect">
            <a:avLst/>
          </a:prstGeom>
          <a:noFill/>
        </p:spPr>
        <p:txBody>
          <a:bodyPr wrap="square" rtlCol="0">
            <a:spAutoFit/>
          </a:bodyPr>
          <a:lstStyle/>
          <a:p>
            <a:r>
              <a:rPr lang="en-IN" sz="1800" dirty="0">
                <a:solidFill>
                  <a:schemeClr val="bg1"/>
                </a:solidFill>
              </a:rPr>
              <a:t>An example of an E-cigarette company: Uses big data to recommend products to consumers, however, should be careful as the promotion of negative problems causes ethical and sensitivity problems.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16"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pic>
        <p:nvPicPr>
          <p:cNvPr id="243" name="Google Shape;243;p16"/>
          <p:cNvPicPr preferRelativeResize="0"/>
          <p:nvPr/>
        </p:nvPicPr>
        <p:blipFill rotWithShape="1">
          <a:blip r:embed="rId4">
            <a:alphaModFix/>
          </a:blip>
          <a:srcRect/>
          <a:stretch/>
        </p:blipFill>
        <p:spPr>
          <a:xfrm>
            <a:off x="317500" y="890587"/>
            <a:ext cx="11655425" cy="5888037"/>
          </a:xfrm>
          <a:prstGeom prst="rect">
            <a:avLst/>
          </a:prstGeom>
          <a:noFill/>
          <a:ln>
            <a:noFill/>
          </a:ln>
        </p:spPr>
      </p:pic>
      <p:sp>
        <p:nvSpPr>
          <p:cNvPr id="244" name="Google Shape;244;p16"/>
          <p:cNvSpPr txBox="1">
            <a:spLocks noGrp="1"/>
          </p:cNvSpPr>
          <p:nvPr>
            <p:ph type="title"/>
          </p:nvPr>
        </p:nvSpPr>
        <p:spPr>
          <a:xfrm>
            <a:off x="838200" y="365125"/>
            <a:ext cx="10515600" cy="404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Arial"/>
              <a:buNone/>
            </a:pPr>
            <a:r>
              <a:rPr lang="en-US" sz="3200" b="0" i="0" u="none">
                <a:solidFill>
                  <a:schemeClr val="dk1"/>
                </a:solidFill>
                <a:latin typeface="Arial"/>
                <a:ea typeface="Arial"/>
                <a:cs typeface="Arial"/>
                <a:sym typeface="Arial"/>
              </a:rPr>
              <a:t>Potential Biases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7"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50" name="Google Shape;250;p17"/>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3200"/>
              <a:buFont typeface="Arial"/>
              <a:buNone/>
            </a:pPr>
            <a:r>
              <a:rPr lang="en-US" sz="3200" b="1" i="0" u="none">
                <a:solidFill>
                  <a:srgbClr val="0D0D0D"/>
                </a:solidFill>
                <a:latin typeface="Arial"/>
                <a:ea typeface="Arial"/>
                <a:cs typeface="Arial"/>
                <a:sym typeface="Arial"/>
              </a:rPr>
              <a:t>Mitigating Ethical Issues</a:t>
            </a:r>
            <a:endParaRPr/>
          </a:p>
        </p:txBody>
      </p:sp>
      <p:pic>
        <p:nvPicPr>
          <p:cNvPr id="251" name="Google Shape;251;p17"/>
          <p:cNvPicPr preferRelativeResize="0"/>
          <p:nvPr/>
        </p:nvPicPr>
        <p:blipFill rotWithShape="1">
          <a:blip r:embed="rId4">
            <a:alphaModFix/>
          </a:blip>
          <a:srcRect/>
          <a:stretch/>
        </p:blipFill>
        <p:spPr>
          <a:xfrm>
            <a:off x="527049" y="972344"/>
            <a:ext cx="7186612" cy="5218112"/>
          </a:xfrm>
          <a:prstGeom prst="rect">
            <a:avLst/>
          </a:prstGeom>
          <a:noFill/>
          <a:ln>
            <a:noFill/>
          </a:ln>
        </p:spPr>
      </p:pic>
      <p:sp>
        <p:nvSpPr>
          <p:cNvPr id="252" name="Google Shape;252;p17" descr="Mitigating Risks and Ensuring Compliance - Big data: Harnessing Big Data for Success in the New Economy"/>
          <p:cNvSpPr txBox="1"/>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53" name="Google Shape;253;p17"/>
          <p:cNvPicPr preferRelativeResize="0"/>
          <p:nvPr/>
        </p:nvPicPr>
        <p:blipFill rotWithShape="1">
          <a:blip r:embed="rId5">
            <a:alphaModFix/>
          </a:blip>
          <a:srcRect/>
          <a:stretch/>
        </p:blipFill>
        <p:spPr>
          <a:xfrm>
            <a:off x="7900987" y="2301875"/>
            <a:ext cx="4103687" cy="24431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59" name="Google Shape;259;p18" descr="Mitigating Risks and Ensuring Compliance - Big data: Harnessing Big Data for Success in the New Economy"/>
          <p:cNvSpPr txBox="1"/>
          <p:nvPr/>
        </p:nvSpPr>
        <p:spPr>
          <a:xfrm>
            <a:off x="3025775" y="3276600"/>
            <a:ext cx="3222625" cy="3222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60" name="Google Shape;260;p18"/>
          <p:cNvPicPr preferRelativeResize="0"/>
          <p:nvPr/>
        </p:nvPicPr>
        <p:blipFill rotWithShape="1">
          <a:blip r:embed="rId4">
            <a:alphaModFix/>
          </a:blip>
          <a:srcRect/>
          <a:stretch/>
        </p:blipFill>
        <p:spPr>
          <a:xfrm>
            <a:off x="622300" y="1335087"/>
            <a:ext cx="10558462" cy="4833937"/>
          </a:xfrm>
          <a:prstGeom prst="rect">
            <a:avLst/>
          </a:prstGeom>
          <a:noFill/>
          <a:ln>
            <a:noFill/>
          </a:ln>
        </p:spPr>
      </p:pic>
      <p:sp>
        <p:nvSpPr>
          <p:cNvPr id="261" name="Google Shape;261;p18"/>
          <p:cNvSpPr txBox="1"/>
          <p:nvPr/>
        </p:nvSpPr>
        <p:spPr>
          <a:xfrm>
            <a:off x="741362" y="104775"/>
            <a:ext cx="10161587" cy="585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3200"/>
              <a:buFont typeface="Arial"/>
              <a:buNone/>
            </a:pPr>
            <a:r>
              <a:rPr lang="en-US" sz="3200" b="1" i="0" u="none">
                <a:solidFill>
                  <a:srgbClr val="0D0D0D"/>
                </a:solidFill>
                <a:latin typeface="Arial"/>
                <a:ea typeface="Arial"/>
                <a:cs typeface="Arial"/>
                <a:sym typeface="Arial"/>
              </a:rPr>
              <a:t>Mitigating Ethical Issues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19"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67" name="Google Shape;267;p19"/>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Apple's approach to mitigate Big data ethical issue</a:t>
            </a:r>
            <a:endParaRPr/>
          </a:p>
        </p:txBody>
      </p:sp>
      <p:sp>
        <p:nvSpPr>
          <p:cNvPr id="268" name="Google Shape;268;p19"/>
          <p:cNvSpPr txBox="1"/>
          <p:nvPr/>
        </p:nvSpPr>
        <p:spPr>
          <a:xfrm>
            <a:off x="1014474" y="3615488"/>
            <a:ext cx="10337302" cy="3015350"/>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Apple has implemented several measures to address ethical issues related to big data and enhance user privacy around their iOS 14 update. The following summaries Apple's main efforts to accomplish each of these objectives:</a:t>
            </a:r>
            <a:endParaRPr sz="2000" b="0" i="0" u="none" strike="noStrike" cap="none" dirty="0">
              <a:solidFill>
                <a:srgbClr val="666666"/>
              </a:solidFill>
              <a:highlight>
                <a:srgbClr val="FFFFFF"/>
              </a:highlight>
              <a:latin typeface="Arial"/>
              <a:ea typeface="Arial"/>
              <a:cs typeface="Arial"/>
              <a:sym typeface="Arial"/>
            </a:endParaRPr>
          </a:p>
          <a:p>
            <a:pPr marL="228600" marR="0" lvl="0" indent="-228600" algn="l" rtl="0">
              <a:lnSpc>
                <a:spcPct val="90000"/>
              </a:lnSpc>
              <a:spcBef>
                <a:spcPts val="140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Transparency in Data Usage</a:t>
            </a:r>
            <a:endParaRPr dirty="0"/>
          </a:p>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Reducing Data Collection for Advertisements</a:t>
            </a:r>
            <a:endParaRPr dirty="0"/>
          </a:p>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Enhancing User Awareness and Control</a:t>
            </a:r>
            <a:endParaRPr dirty="0"/>
          </a:p>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Promoting Data Security</a:t>
            </a:r>
            <a:endParaRPr dirty="0"/>
          </a:p>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Advocating for Privacy as a Core Value</a:t>
            </a:r>
            <a:endParaRPr dirty="0"/>
          </a:p>
          <a:p>
            <a:pPr marL="228600" marR="0" lvl="0" indent="-228600" algn="l" rtl="0">
              <a:lnSpc>
                <a:spcPct val="9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User Consent for Data Collection</a:t>
            </a:r>
            <a:endParaRPr dirty="0"/>
          </a:p>
          <a:p>
            <a:pPr marL="0" marR="0" lvl="0" indent="0" algn="l" rtl="0">
              <a:lnSpc>
                <a:spcPct val="90000"/>
              </a:lnSpc>
              <a:spcBef>
                <a:spcPts val="400"/>
              </a:spcBef>
              <a:spcAft>
                <a:spcPts val="0"/>
              </a:spcAft>
              <a:buClr>
                <a:schemeClr val="dk1"/>
              </a:buClr>
              <a:buSzPts val="1400"/>
              <a:buFont typeface="Arial"/>
              <a:buNone/>
            </a:pPr>
            <a:endParaRPr sz="1400" b="1" i="0" u="none" strike="noStrike" cap="none" dirty="0">
              <a:solidFill>
                <a:schemeClr val="dk1"/>
              </a:solidFill>
              <a:highlight>
                <a:srgbClr val="FFFFFF"/>
              </a:highlight>
              <a:latin typeface="Arial"/>
              <a:ea typeface="Arial"/>
              <a:cs typeface="Arial"/>
              <a:sym typeface="Arial"/>
            </a:endParaRPr>
          </a:p>
        </p:txBody>
      </p:sp>
      <p:pic>
        <p:nvPicPr>
          <p:cNvPr id="269" name="Google Shape;269;p19" descr="A close-up of a logo&#10;&#10;Description automatically generated"/>
          <p:cNvPicPr preferRelativeResize="0"/>
          <p:nvPr/>
        </p:nvPicPr>
        <p:blipFill rotWithShape="1">
          <a:blip r:embed="rId4">
            <a:alphaModFix/>
          </a:blip>
          <a:srcRect/>
          <a:stretch/>
        </p:blipFill>
        <p:spPr>
          <a:xfrm>
            <a:off x="4338637" y="844550"/>
            <a:ext cx="3514725" cy="263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2" descr="&quot;&quot;"/>
          <p:cNvSpPr/>
          <p:nvPr/>
        </p:nvSpPr>
        <p:spPr>
          <a:xfrm>
            <a:off x="1587" y="0"/>
            <a:ext cx="12188825" cy="685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98" name="Google Shape;98;p2" descr="A circular blue circle with text"/>
          <p:cNvPicPr preferRelativeResize="0"/>
          <p:nvPr/>
        </p:nvPicPr>
        <p:blipFill rotWithShape="1">
          <a:blip r:embed="rId3">
            <a:alphaModFix amt="30000"/>
          </a:blip>
          <a:srcRect t="5661" b="9767"/>
          <a:stretch/>
        </p:blipFill>
        <p:spPr>
          <a:xfrm>
            <a:off x="0" y="19050"/>
            <a:ext cx="12192000" cy="6856412"/>
          </a:xfrm>
          <a:prstGeom prst="rect">
            <a:avLst/>
          </a:prstGeom>
          <a:noFill/>
          <a:ln>
            <a:noFill/>
          </a:ln>
        </p:spPr>
      </p:pic>
      <p:sp>
        <p:nvSpPr>
          <p:cNvPr id="99" name="Google Shape;99;p2"/>
          <p:cNvSpPr txBox="1"/>
          <p:nvPr/>
        </p:nvSpPr>
        <p:spPr>
          <a:xfrm>
            <a:off x="654050" y="153987"/>
            <a:ext cx="8534400"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What is Big Data?</a:t>
            </a:r>
            <a:endParaRPr/>
          </a:p>
        </p:txBody>
      </p:sp>
      <p:sp>
        <p:nvSpPr>
          <p:cNvPr id="100" name="Google Shape;100;p2"/>
          <p:cNvSpPr txBox="1"/>
          <p:nvPr/>
        </p:nvSpPr>
        <p:spPr>
          <a:xfrm>
            <a:off x="173037" y="800100"/>
            <a:ext cx="11904662" cy="2586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Massive Petabytes, Megabytes of information from multiple internal and external sources collected in datasets.</a:t>
            </a:r>
            <a:endParaRPr/>
          </a:p>
          <a:p>
            <a:pPr marL="0" marR="0" lvl="0" indent="0" algn="l" rtl="0">
              <a:lnSpc>
                <a:spcPct val="100000"/>
              </a:lnSpc>
              <a:spcBef>
                <a:spcPts val="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This data could be in</a:t>
            </a:r>
            <a:endParaRPr/>
          </a:p>
          <a:p>
            <a:pPr marL="457200" marR="0" lvl="1"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pic>
        <p:nvPicPr>
          <p:cNvPr id="101" name="Google Shape;101;p2"/>
          <p:cNvPicPr preferRelativeResize="0"/>
          <p:nvPr/>
        </p:nvPicPr>
        <p:blipFill rotWithShape="1">
          <a:blip r:embed="rId4">
            <a:alphaModFix/>
          </a:blip>
          <a:srcRect/>
          <a:stretch/>
        </p:blipFill>
        <p:spPr>
          <a:xfrm>
            <a:off x="1987550" y="1547812"/>
            <a:ext cx="7442200" cy="4700587"/>
          </a:xfrm>
          <a:prstGeom prst="rect">
            <a:avLst/>
          </a:prstGeom>
          <a:noFill/>
          <a:ln>
            <a:noFill/>
          </a:ln>
        </p:spPr>
      </p:pic>
      <p:sp>
        <p:nvSpPr>
          <p:cNvPr id="102" name="Google Shape;102;p2"/>
          <p:cNvSpPr txBox="1"/>
          <p:nvPr/>
        </p:nvSpPr>
        <p:spPr>
          <a:xfrm>
            <a:off x="282575" y="6524625"/>
            <a:ext cx="10240962"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Source: https://monkeylearn.com/blog/semi-structured-data/</a:t>
            </a:r>
            <a:endParaRPr/>
          </a:p>
        </p:txBody>
      </p:sp>
      <p:sp>
        <p:nvSpPr>
          <p:cNvPr id="103" name="Google Shape;103;p2"/>
          <p:cNvSpPr txBox="1"/>
          <p:nvPr/>
        </p:nvSpPr>
        <p:spPr>
          <a:xfrm>
            <a:off x="2454275" y="4237037"/>
            <a:ext cx="2024062" cy="11636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200"/>
              <a:buFont typeface="Noto Sans Symbols"/>
              <a:buChar char="⮚"/>
            </a:pPr>
            <a:r>
              <a:rPr lang="en-US" sz="1200" b="0" i="0" u="none">
                <a:solidFill>
                  <a:schemeClr val="lt1"/>
                </a:solidFill>
                <a:latin typeface="Arial"/>
                <a:ea typeface="Arial"/>
                <a:cs typeface="Arial"/>
                <a:sym typeface="Arial"/>
              </a:rPr>
              <a:t>ID Code in Databases</a:t>
            </a:r>
            <a:endParaRPr/>
          </a:p>
          <a:p>
            <a:pPr marL="285750" marR="0" lvl="0" indent="-285750" algn="l" rtl="0">
              <a:lnSpc>
                <a:spcPct val="150000"/>
              </a:lnSpc>
              <a:spcBef>
                <a:spcPts val="0"/>
              </a:spcBef>
              <a:spcAft>
                <a:spcPts val="0"/>
              </a:spcAft>
              <a:buClr>
                <a:schemeClr val="lt1"/>
              </a:buClr>
              <a:buSzPts val="1200"/>
              <a:buFont typeface="Noto Sans Symbols"/>
              <a:buChar char="⮚"/>
            </a:pPr>
            <a:r>
              <a:rPr lang="en-US" sz="1200" b="0" i="0" u="none">
                <a:solidFill>
                  <a:schemeClr val="lt1"/>
                </a:solidFill>
                <a:latin typeface="Arial"/>
                <a:ea typeface="Arial"/>
                <a:cs typeface="Arial"/>
                <a:sym typeface="Arial"/>
              </a:rPr>
              <a:t>Numerical Data Google Sheets</a:t>
            </a:r>
            <a:endParaRPr/>
          </a:p>
          <a:p>
            <a:pPr marL="285750" marR="0" lvl="0" indent="-285750" algn="l" rtl="0">
              <a:lnSpc>
                <a:spcPct val="150000"/>
              </a:lnSpc>
              <a:spcBef>
                <a:spcPts val="0"/>
              </a:spcBef>
              <a:spcAft>
                <a:spcPts val="0"/>
              </a:spcAft>
              <a:buClr>
                <a:schemeClr val="lt1"/>
              </a:buClr>
              <a:buSzPts val="1200"/>
              <a:buFont typeface="Noto Sans Symbols"/>
              <a:buChar char="⮚"/>
            </a:pPr>
            <a:r>
              <a:rPr lang="en-US" sz="1200" b="0" i="0" u="none">
                <a:solidFill>
                  <a:schemeClr val="lt1"/>
                </a:solidFill>
                <a:latin typeface="Arial"/>
                <a:ea typeface="Arial"/>
                <a:cs typeface="Arial"/>
                <a:sym typeface="Arial"/>
              </a:rPr>
              <a:t>Star Ratings</a:t>
            </a:r>
            <a:endParaRPr/>
          </a:p>
        </p:txBody>
      </p:sp>
      <p:sp>
        <p:nvSpPr>
          <p:cNvPr id="104" name="Google Shape;104;p2"/>
          <p:cNvSpPr txBox="1"/>
          <p:nvPr/>
        </p:nvSpPr>
        <p:spPr>
          <a:xfrm>
            <a:off x="4695825" y="4195762"/>
            <a:ext cx="2024062" cy="2032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 Emails by Inbox, Sent, Draft</a:t>
            </a:r>
            <a:endParaRPr/>
          </a:p>
          <a:p>
            <a:pPr marL="285750" marR="0" lvl="0" indent="-285750" algn="l" rtl="0">
              <a:lnSpc>
                <a:spcPct val="15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 Tweets Organised by  Hashtags</a:t>
            </a:r>
            <a:endParaRPr/>
          </a:p>
          <a:p>
            <a:pPr marL="285750" marR="0" lvl="0" indent="-285750" algn="l" rtl="0">
              <a:lnSpc>
                <a:spcPct val="15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 Folders Organized by  topic</a:t>
            </a:r>
            <a:endParaRPr/>
          </a:p>
          <a:p>
            <a:pPr marL="0" marR="0" lvl="0" indent="0" algn="l" rtl="0">
              <a:lnSpc>
                <a:spcPct val="100000"/>
              </a:lnSpc>
              <a:spcBef>
                <a:spcPts val="0"/>
              </a:spcBef>
              <a:spcAft>
                <a:spcPts val="0"/>
              </a:spcAft>
              <a:buNone/>
            </a:pPr>
            <a:endParaRPr sz="1200" b="0" i="0" u="none">
              <a:solidFill>
                <a:srgbClr val="FFFFFF"/>
              </a:solidFill>
              <a:latin typeface="Arial"/>
              <a:ea typeface="Arial"/>
              <a:cs typeface="Arial"/>
              <a:sym typeface="Arial"/>
            </a:endParaRPr>
          </a:p>
        </p:txBody>
      </p:sp>
      <p:sp>
        <p:nvSpPr>
          <p:cNvPr id="105" name="Google Shape;105;p2"/>
          <p:cNvSpPr txBox="1"/>
          <p:nvPr/>
        </p:nvSpPr>
        <p:spPr>
          <a:xfrm>
            <a:off x="7107237" y="4184650"/>
            <a:ext cx="2090737" cy="15700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Media, Posts,  Emails, Online  Reviews</a:t>
            </a:r>
            <a:endParaRPr/>
          </a:p>
          <a:p>
            <a:pPr marL="285750" marR="0" lvl="0" indent="-285750" algn="l" rtl="0">
              <a:lnSpc>
                <a:spcPct val="20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 Videos, Images</a:t>
            </a:r>
            <a:endParaRPr/>
          </a:p>
          <a:p>
            <a:pPr marL="285750" marR="0" lvl="0" indent="-285750" algn="l" rtl="0">
              <a:lnSpc>
                <a:spcPct val="150000"/>
              </a:lnSpc>
              <a:spcBef>
                <a:spcPts val="0"/>
              </a:spcBef>
              <a:spcAft>
                <a:spcPts val="0"/>
              </a:spcAft>
              <a:buClr>
                <a:srgbClr val="FFFFFF"/>
              </a:buClr>
              <a:buSzPts val="1200"/>
              <a:buFont typeface="Noto Sans Symbols"/>
              <a:buChar char="⮚"/>
            </a:pPr>
            <a:r>
              <a:rPr lang="en-US" sz="1200" b="0" i="0" u="none">
                <a:solidFill>
                  <a:srgbClr val="FFFFFF"/>
                </a:solidFill>
                <a:latin typeface="Arial"/>
                <a:ea typeface="Arial"/>
                <a:cs typeface="Arial"/>
                <a:sym typeface="Arial"/>
              </a:rPr>
              <a:t> Speech, sounds</a:t>
            </a:r>
            <a:endParaRPr/>
          </a:p>
          <a:p>
            <a:pPr marL="0" marR="0" lvl="0" indent="0" algn="l" rtl="0">
              <a:lnSpc>
                <a:spcPct val="100000"/>
              </a:lnSpc>
              <a:spcBef>
                <a:spcPts val="0"/>
              </a:spcBef>
              <a:spcAft>
                <a:spcPts val="0"/>
              </a:spcAft>
              <a:buNone/>
            </a:pPr>
            <a:endParaRPr sz="1200" b="0" i="0" u="none">
              <a:solidFill>
                <a:srgbClr val="FFFFFF"/>
              </a:solidFill>
              <a:latin typeface="Arial"/>
              <a:ea typeface="Arial"/>
              <a:cs typeface="Arial"/>
              <a:sym typeface="Arial"/>
            </a:endParaRPr>
          </a:p>
        </p:txBody>
      </p:sp>
      <p:pic>
        <p:nvPicPr>
          <p:cNvPr id="106" name="Google Shape;106;p2" descr="A white bird on a blue background&#10;&#10;Description automatically generated"/>
          <p:cNvPicPr preferRelativeResize="0"/>
          <p:nvPr/>
        </p:nvPicPr>
        <p:blipFill rotWithShape="1">
          <a:blip r:embed="rId5">
            <a:alphaModFix/>
          </a:blip>
          <a:srcRect/>
          <a:stretch/>
        </p:blipFill>
        <p:spPr>
          <a:xfrm>
            <a:off x="4751387" y="4868862"/>
            <a:ext cx="225425" cy="225425"/>
          </a:xfrm>
          <a:prstGeom prst="rect">
            <a:avLst/>
          </a:prstGeom>
          <a:noFill/>
          <a:ln>
            <a:noFill/>
          </a:ln>
        </p:spPr>
      </p:pic>
      <p:pic>
        <p:nvPicPr>
          <p:cNvPr id="107" name="Google Shape;107;p2" descr="A blue square with a white envelope&#10;&#10;Description automatically generated"/>
          <p:cNvPicPr preferRelativeResize="0"/>
          <p:nvPr/>
        </p:nvPicPr>
        <p:blipFill rotWithShape="1">
          <a:blip r:embed="rId6">
            <a:alphaModFix/>
          </a:blip>
          <a:srcRect/>
          <a:stretch/>
        </p:blipFill>
        <p:spPr>
          <a:xfrm>
            <a:off x="4751387" y="4322762"/>
            <a:ext cx="225425" cy="225425"/>
          </a:xfrm>
          <a:prstGeom prst="rect">
            <a:avLst/>
          </a:prstGeom>
          <a:noFill/>
          <a:ln>
            <a:noFill/>
          </a:ln>
        </p:spPr>
      </p:pic>
      <p:pic>
        <p:nvPicPr>
          <p:cNvPr id="108" name="Google Shape;108;p2" descr="A yellow folder with a black background&#10;&#10;Description automatically generated"/>
          <p:cNvPicPr preferRelativeResize="0"/>
          <p:nvPr/>
        </p:nvPicPr>
        <p:blipFill rotWithShape="1">
          <a:blip r:embed="rId7">
            <a:alphaModFix/>
          </a:blip>
          <a:srcRect/>
          <a:stretch/>
        </p:blipFill>
        <p:spPr>
          <a:xfrm>
            <a:off x="4751387" y="5413375"/>
            <a:ext cx="225425" cy="184150"/>
          </a:xfrm>
          <a:prstGeom prst="rect">
            <a:avLst/>
          </a:prstGeom>
          <a:noFill/>
          <a:ln>
            <a:noFill/>
          </a:ln>
        </p:spPr>
      </p:pic>
      <p:pic>
        <p:nvPicPr>
          <p:cNvPr id="109" name="Google Shape;109;p2" descr="A blue and orange circle with a point&#10;&#10;Description automatically generated"/>
          <p:cNvPicPr preferRelativeResize="0"/>
          <p:nvPr/>
        </p:nvPicPr>
        <p:blipFill rotWithShape="1">
          <a:blip r:embed="rId8">
            <a:alphaModFix/>
          </a:blip>
          <a:srcRect/>
          <a:stretch/>
        </p:blipFill>
        <p:spPr>
          <a:xfrm>
            <a:off x="7156450" y="4313237"/>
            <a:ext cx="261937" cy="298450"/>
          </a:xfrm>
          <a:prstGeom prst="rect">
            <a:avLst/>
          </a:prstGeom>
          <a:noFill/>
          <a:ln>
            <a:noFill/>
          </a:ln>
        </p:spPr>
      </p:pic>
      <p:pic>
        <p:nvPicPr>
          <p:cNvPr id="110" name="Google Shape;110;p2" descr="A speaker with sound waves&#10;&#10;Description automatically generated"/>
          <p:cNvPicPr preferRelativeResize="0"/>
          <p:nvPr/>
        </p:nvPicPr>
        <p:blipFill rotWithShape="1">
          <a:blip r:embed="rId9">
            <a:alphaModFix/>
          </a:blip>
          <a:srcRect/>
          <a:stretch/>
        </p:blipFill>
        <p:spPr>
          <a:xfrm>
            <a:off x="7150100" y="5183187"/>
            <a:ext cx="293687" cy="260350"/>
          </a:xfrm>
          <a:prstGeom prst="rect">
            <a:avLst/>
          </a:prstGeom>
          <a:noFill/>
          <a:ln>
            <a:noFill/>
          </a:ln>
        </p:spPr>
      </p:pic>
      <p:pic>
        <p:nvPicPr>
          <p:cNvPr id="111" name="Google Shape;111;p2" descr="A stack of papers with mountains and sun&#10;&#10;Description automatically generated"/>
          <p:cNvPicPr preferRelativeResize="0"/>
          <p:nvPr/>
        </p:nvPicPr>
        <p:blipFill rotWithShape="1">
          <a:blip r:embed="rId10">
            <a:alphaModFix/>
          </a:blip>
          <a:srcRect/>
          <a:stretch/>
        </p:blipFill>
        <p:spPr>
          <a:xfrm>
            <a:off x="7123112" y="4784725"/>
            <a:ext cx="347662" cy="349250"/>
          </a:xfrm>
          <a:prstGeom prst="rect">
            <a:avLst/>
          </a:prstGeom>
          <a:noFill/>
          <a:ln>
            <a:noFill/>
          </a:ln>
        </p:spPr>
      </p:pic>
      <p:pic>
        <p:nvPicPr>
          <p:cNvPr id="112" name="Google Shape;112;p2" descr="A blue file with white text on it&#10;&#10;Description automatically generated"/>
          <p:cNvPicPr preferRelativeResize="0"/>
          <p:nvPr/>
        </p:nvPicPr>
        <p:blipFill rotWithShape="1">
          <a:blip r:embed="rId11">
            <a:alphaModFix/>
          </a:blip>
          <a:srcRect/>
          <a:stretch/>
        </p:blipFill>
        <p:spPr>
          <a:xfrm>
            <a:off x="2479675" y="4635500"/>
            <a:ext cx="233362" cy="233362"/>
          </a:xfrm>
          <a:prstGeom prst="rect">
            <a:avLst/>
          </a:prstGeom>
          <a:noFill/>
          <a:ln>
            <a:noFill/>
          </a:ln>
        </p:spPr>
      </p:pic>
      <p:pic>
        <p:nvPicPr>
          <p:cNvPr id="113" name="Google Shape;113;p2" descr="A yellow star on a black background&#10;&#10;Description automatically generated"/>
          <p:cNvPicPr preferRelativeResize="0"/>
          <p:nvPr/>
        </p:nvPicPr>
        <p:blipFill rotWithShape="1">
          <a:blip r:embed="rId12">
            <a:alphaModFix/>
          </a:blip>
          <a:srcRect/>
          <a:stretch/>
        </p:blipFill>
        <p:spPr>
          <a:xfrm>
            <a:off x="2492375" y="5121275"/>
            <a:ext cx="206375" cy="196850"/>
          </a:xfrm>
          <a:prstGeom prst="rect">
            <a:avLst/>
          </a:prstGeom>
          <a:noFill/>
          <a:ln>
            <a:noFill/>
          </a:ln>
        </p:spPr>
      </p:pic>
      <p:pic>
        <p:nvPicPr>
          <p:cNvPr id="114" name="Google Shape;114;p2" descr="A green circle with white letters&#10;&#10;Description automatically generated"/>
          <p:cNvPicPr preferRelativeResize="0"/>
          <p:nvPr/>
        </p:nvPicPr>
        <p:blipFill rotWithShape="1">
          <a:blip r:embed="rId13">
            <a:alphaModFix/>
          </a:blip>
          <a:srcRect/>
          <a:stretch/>
        </p:blipFill>
        <p:spPr>
          <a:xfrm>
            <a:off x="2479675" y="4346575"/>
            <a:ext cx="233362" cy="2333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0"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75" name="Google Shape;275;p20"/>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Target's approach to mitigate Big data ethical issue</a:t>
            </a:r>
            <a:endParaRPr/>
          </a:p>
        </p:txBody>
      </p:sp>
      <p:sp>
        <p:nvSpPr>
          <p:cNvPr id="276" name="Google Shape;276;p20"/>
          <p:cNvSpPr txBox="1"/>
          <p:nvPr/>
        </p:nvSpPr>
        <p:spPr>
          <a:xfrm>
            <a:off x="1014474" y="3615488"/>
            <a:ext cx="10337302" cy="3015350"/>
          </a:xfrm>
          <a:prstGeom prst="rect">
            <a:avLst/>
          </a:prstGeom>
          <a:noFill/>
          <a:ln>
            <a:noFill/>
          </a:ln>
        </p:spPr>
        <p:txBody>
          <a:bodyPr spcFirstLastPara="1" wrap="square" lIns="91425" tIns="45700" rIns="91425" bIns="45700" anchor="t" anchorCtr="0">
            <a:normAutofit/>
          </a:bodyPr>
          <a:lstStyle/>
          <a:p>
            <a:pPr marL="228600" marR="0" lvl="0" indent="-228600" algn="just"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Centralized Data Governance</a:t>
            </a:r>
            <a:endParaRPr/>
          </a:p>
          <a:p>
            <a:pPr marL="228600" marR="0" lvl="0" indent="-228600" algn="just" rtl="0">
              <a:lnSpc>
                <a:spcPct val="90000"/>
              </a:lnSpc>
              <a:spcBef>
                <a:spcPts val="10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Integration of Data Science within Business Units</a:t>
            </a:r>
            <a:endParaRPr/>
          </a:p>
          <a:p>
            <a:pPr marL="228600" marR="0" lvl="0" indent="-228600" algn="just" rtl="0">
              <a:lnSpc>
                <a:spcPct val="90000"/>
              </a:lnSpc>
              <a:spcBef>
                <a:spcPts val="10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Data Science and Engineering Team Structure</a:t>
            </a:r>
            <a:endParaRPr/>
          </a:p>
          <a:p>
            <a:pPr marL="228600" marR="0" lvl="0" indent="-228600" algn="just" rtl="0">
              <a:lnSpc>
                <a:spcPct val="90000"/>
              </a:lnSpc>
              <a:spcBef>
                <a:spcPts val="10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Transparent and Ethical Use of Data</a:t>
            </a:r>
            <a:endParaRPr/>
          </a:p>
          <a:p>
            <a:pPr marL="228600" marR="0" lvl="0" indent="-228600" algn="just" rtl="0">
              <a:lnSpc>
                <a:spcPct val="90000"/>
              </a:lnSpc>
              <a:spcBef>
                <a:spcPts val="10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Promotion of Agile Development and Iterative Testing</a:t>
            </a:r>
            <a:endParaRPr/>
          </a:p>
          <a:p>
            <a:pPr marL="0" marR="0" lvl="0" indent="0" algn="l" rtl="0">
              <a:lnSpc>
                <a:spcPct val="90000"/>
              </a:lnSpc>
              <a:spcBef>
                <a:spcPts val="0"/>
              </a:spcBef>
              <a:spcAft>
                <a:spcPts val="0"/>
              </a:spcAft>
              <a:buClr>
                <a:schemeClr val="dk1"/>
              </a:buClr>
              <a:buSzPts val="1400"/>
              <a:buFont typeface="Arial"/>
              <a:buNone/>
            </a:pPr>
            <a:endParaRPr sz="1400" b="1" i="0" u="none" strike="noStrike" cap="none">
              <a:solidFill>
                <a:schemeClr val="dk1"/>
              </a:solidFill>
              <a:highlight>
                <a:srgbClr val="FFFFFF"/>
              </a:highlight>
              <a:latin typeface="Arial"/>
              <a:ea typeface="Arial"/>
              <a:cs typeface="Arial"/>
              <a:sym typeface="Arial"/>
            </a:endParaRPr>
          </a:p>
        </p:txBody>
      </p:sp>
      <p:pic>
        <p:nvPicPr>
          <p:cNvPr id="277" name="Google Shape;277;p20" descr="A red and white target with black text&#10;&#10;Description automatically generated"/>
          <p:cNvPicPr preferRelativeResize="0"/>
          <p:nvPr/>
        </p:nvPicPr>
        <p:blipFill rotWithShape="1">
          <a:blip r:embed="rId4">
            <a:alphaModFix/>
          </a:blip>
          <a:srcRect/>
          <a:stretch/>
        </p:blipFill>
        <p:spPr>
          <a:xfrm>
            <a:off x="4376737" y="931862"/>
            <a:ext cx="2576512" cy="25765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1"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83" name="Google Shape;283;p21" descr="Mitigating Risks and Ensuring Compliance - Big data: Harnessing Big Data for Success in the New Economy"/>
          <p:cNvSpPr txBox="1"/>
          <p:nvPr/>
        </p:nvSpPr>
        <p:spPr>
          <a:xfrm>
            <a:off x="3025775" y="3276600"/>
            <a:ext cx="3222625" cy="3222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4" name="Google Shape;284;p21"/>
          <p:cNvSpPr txBox="1"/>
          <p:nvPr/>
        </p:nvSpPr>
        <p:spPr>
          <a:xfrm>
            <a:off x="741362" y="104775"/>
            <a:ext cx="10161587" cy="585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3200"/>
              <a:buFont typeface="Arial"/>
              <a:buNone/>
            </a:pPr>
            <a:r>
              <a:rPr lang="en-US" sz="3200" b="1" i="0" u="none">
                <a:solidFill>
                  <a:srgbClr val="0D0D0D"/>
                </a:solidFill>
                <a:latin typeface="Arial"/>
                <a:ea typeface="Arial"/>
                <a:cs typeface="Arial"/>
                <a:sym typeface="Arial"/>
              </a:rPr>
              <a:t>Conclusion</a:t>
            </a:r>
            <a:endParaRPr/>
          </a:p>
        </p:txBody>
      </p:sp>
      <p:sp>
        <p:nvSpPr>
          <p:cNvPr id="285" name="Google Shape;285;p21"/>
          <p:cNvSpPr txBox="1"/>
          <p:nvPr/>
        </p:nvSpPr>
        <p:spPr>
          <a:xfrm>
            <a:off x="152400" y="793750"/>
            <a:ext cx="11623041" cy="57899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r>
              <a:rPr lang="en-US" sz="2400" b="0" i="0" u="none" dirty="0">
                <a:solidFill>
                  <a:schemeClr val="dk1"/>
                </a:solidFill>
                <a:latin typeface="Arial"/>
                <a:ea typeface="Arial"/>
                <a:cs typeface="Arial"/>
                <a:sym typeface="Arial"/>
              </a:rPr>
              <a:t>Big Data plays a key role in several industries, as it enhances the decision-making process, optimizes operational efficiency, and enhances client experiences.</a:t>
            </a: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400" b="0" i="0" u="none" dirty="0">
              <a:solidFill>
                <a:schemeClr val="dk1"/>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r>
              <a:rPr lang="en-US" sz="2400" b="0" i="0" u="none" dirty="0">
                <a:solidFill>
                  <a:schemeClr val="dk1"/>
                </a:solidFill>
                <a:latin typeface="Arial"/>
                <a:ea typeface="Arial"/>
                <a:cs typeface="Arial"/>
                <a:sym typeface="Arial"/>
              </a:rPr>
              <a:t>Ethical challenges such as security breaches, data privacy, and integrity are crucial. Addressing these challenges is essential for appropriate data management. Big Data also has Social Impact encompassing both positive and negative influence. </a:t>
            </a: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400" b="0" i="0" u="none" dirty="0">
              <a:solidFill>
                <a:schemeClr val="dk1"/>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r>
              <a:rPr lang="en-US" sz="2400" b="0" i="0" u="none" dirty="0">
                <a:solidFill>
                  <a:schemeClr val="dk1"/>
                </a:solidFill>
                <a:latin typeface="Arial"/>
                <a:ea typeface="Arial"/>
                <a:cs typeface="Arial"/>
                <a:sym typeface="Arial"/>
              </a:rPr>
              <a:t>Enforcing rigorous data governance and security measures is pivotal to protecting data and maintaining trust.</a:t>
            </a: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400" b="0" i="0" u="none" dirty="0">
              <a:solidFill>
                <a:schemeClr val="dk1"/>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r>
              <a:rPr lang="en-US" sz="2400" b="0" i="0" u="none" dirty="0">
                <a:solidFill>
                  <a:schemeClr val="dk1"/>
                </a:solidFill>
                <a:latin typeface="Arial"/>
                <a:ea typeface="Arial"/>
                <a:cs typeface="Arial"/>
                <a:sym typeface="Arial"/>
              </a:rPr>
              <a:t>Companies like Apple and Target demonstrate effective strategies in managing ethical issues in Big Data, serving as benchmarks for industry practices.</a:t>
            </a: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400" b="0" i="0" u="none" dirty="0">
              <a:solidFill>
                <a:schemeClr val="dk1"/>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2800"/>
              <a:buFont typeface="Arial" panose="020B0604020202020204" pitchFamily="34" charset="0"/>
              <a:buChar char="•"/>
            </a:pPr>
            <a:r>
              <a:rPr lang="en-US" sz="2400" b="0" i="0" u="none" dirty="0">
                <a:solidFill>
                  <a:schemeClr val="dk1"/>
                </a:solidFill>
                <a:latin typeface="Arial"/>
                <a:ea typeface="Arial"/>
                <a:cs typeface="Arial"/>
                <a:sym typeface="Arial"/>
              </a:rPr>
              <a:t>Adopting ethical Big Data practices is not just about adhering to regulations, but </a:t>
            </a:r>
          </a:p>
          <a:p>
            <a:pPr marR="0" lvl="0" algn="l" rtl="0">
              <a:lnSpc>
                <a:spcPct val="90000"/>
              </a:lnSpc>
              <a:spcBef>
                <a:spcPts val="0"/>
              </a:spcBef>
              <a:spcAft>
                <a:spcPts val="0"/>
              </a:spcAft>
              <a:buClr>
                <a:schemeClr val="dk1"/>
              </a:buClr>
              <a:buSzPts val="2800"/>
            </a:pPr>
            <a:r>
              <a:rPr lang="en-US" sz="2400" dirty="0">
                <a:solidFill>
                  <a:schemeClr val="dk1"/>
                </a:solidFill>
              </a:rPr>
              <a:t>    </a:t>
            </a:r>
            <a:r>
              <a:rPr lang="en-US" sz="2400" b="0" i="0" u="none" dirty="0">
                <a:solidFill>
                  <a:schemeClr val="dk1"/>
                </a:solidFill>
                <a:latin typeface="Arial"/>
                <a:ea typeface="Arial"/>
                <a:cs typeface="Arial"/>
                <a:sym typeface="Arial"/>
              </a:rPr>
              <a:t>also about cultivating a sustainable and reliable digital environment for the future </a:t>
            </a:r>
          </a:p>
          <a:p>
            <a:pPr marR="0" lvl="0" algn="l" rtl="0">
              <a:lnSpc>
                <a:spcPct val="90000"/>
              </a:lnSpc>
              <a:spcBef>
                <a:spcPts val="0"/>
              </a:spcBef>
              <a:spcAft>
                <a:spcPts val="0"/>
              </a:spcAft>
              <a:buClr>
                <a:schemeClr val="dk1"/>
              </a:buClr>
              <a:buSzPts val="2800"/>
            </a:pPr>
            <a:r>
              <a:rPr lang="en-US" sz="2400" b="0" i="0" u="none" dirty="0">
                <a:solidFill>
                  <a:schemeClr val="dk1"/>
                </a:solidFill>
                <a:latin typeface="Arial"/>
                <a:ea typeface="Arial"/>
                <a:cs typeface="Arial"/>
                <a:sym typeface="Arial"/>
              </a:rPr>
              <a:t>    advancement</a:t>
            </a:r>
          </a:p>
          <a:p>
            <a:pPr marR="0" lvl="0" algn="l" rtl="0">
              <a:lnSpc>
                <a:spcPct val="90000"/>
              </a:lnSpc>
              <a:spcBef>
                <a:spcPts val="0"/>
              </a:spcBef>
              <a:spcAft>
                <a:spcPts val="0"/>
              </a:spcAft>
              <a:buClr>
                <a:schemeClr val="dk1"/>
              </a:buClr>
              <a:buSzPts val="2800"/>
            </a:pPr>
            <a:endParaRPr lang="en-US" sz="2400" b="0" i="0" u="none" dirty="0">
              <a:solidFill>
                <a:schemeClr val="dk1"/>
              </a:solidFill>
              <a:latin typeface="Arial"/>
              <a:ea typeface="Arial"/>
              <a:cs typeface="Arial"/>
              <a:sym typeface="Arial"/>
            </a:endParaRPr>
          </a:p>
          <a:p>
            <a:pPr marR="0" lvl="0" algn="l" rtl="0">
              <a:lnSpc>
                <a:spcPct val="90000"/>
              </a:lnSpc>
              <a:spcBef>
                <a:spcPts val="0"/>
              </a:spcBef>
              <a:spcAft>
                <a:spcPts val="0"/>
              </a:spcAft>
              <a:buClr>
                <a:schemeClr val="dk1"/>
              </a:buClr>
              <a:buSzPts val="2800"/>
            </a:pPr>
            <a:endParaRPr lang="en-US" sz="2400" dirty="0">
              <a:solidFill>
                <a:schemeClr val="dk1"/>
              </a:solidFill>
            </a:endParaRPr>
          </a:p>
          <a:p>
            <a:pPr marR="0" lvl="0" algn="l" rtl="0">
              <a:lnSpc>
                <a:spcPct val="90000"/>
              </a:lnSpc>
              <a:spcBef>
                <a:spcPts val="0"/>
              </a:spcBef>
              <a:spcAft>
                <a:spcPts val="0"/>
              </a:spcAft>
              <a:buClr>
                <a:schemeClr val="dk1"/>
              </a:buClr>
              <a:buSzPts val="2800"/>
            </a:pPr>
            <a:endParaRPr lang="en-US" sz="2400" b="0" i="0" u="none" dirty="0">
              <a:solidFill>
                <a:schemeClr val="dk1"/>
              </a:solidFill>
              <a:latin typeface="Arial"/>
              <a:ea typeface="Arial"/>
              <a:cs typeface="Arial"/>
              <a:sym typeface="Arial"/>
            </a:endParaRPr>
          </a:p>
          <a:p>
            <a:pPr marR="0" lvl="0" algn="l" rtl="0">
              <a:lnSpc>
                <a:spcPct val="90000"/>
              </a:lnSpc>
              <a:spcBef>
                <a:spcPts val="0"/>
              </a:spcBef>
              <a:spcAft>
                <a:spcPts val="0"/>
              </a:spcAft>
              <a:buClr>
                <a:schemeClr val="dk1"/>
              </a:buClr>
              <a:buSzPts val="2800"/>
            </a:pPr>
            <a:r>
              <a:rPr lang="en-US" sz="2400" b="0" i="0" u="none" dirty="0">
                <a:solidFill>
                  <a:schemeClr val="dk1"/>
                </a:solidFill>
                <a:latin typeface="Arial"/>
                <a:ea typeface="Arial"/>
                <a:cs typeface="Arial"/>
                <a:sym typeface="Arial"/>
              </a:rPr>
              <a:t>advancements.</a:t>
            </a:r>
            <a:endParaRPr sz="2400" b="0" i="0" u="none" dirty="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2"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291" name="Google Shape;291;p22" descr="Mitigating Risks and Ensuring Compliance - Big data: Harnessing Big Data for Success in the New Economy"/>
          <p:cNvSpPr txBox="1"/>
          <p:nvPr/>
        </p:nvSpPr>
        <p:spPr>
          <a:xfrm>
            <a:off x="3025775" y="3276600"/>
            <a:ext cx="3222625" cy="3222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2" name="Google Shape;292;p22"/>
          <p:cNvSpPr txBox="1"/>
          <p:nvPr/>
        </p:nvSpPr>
        <p:spPr>
          <a:xfrm>
            <a:off x="741362" y="104775"/>
            <a:ext cx="10161587" cy="585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0D0D"/>
              </a:buClr>
              <a:buSzPts val="3200"/>
              <a:buFont typeface="Arial"/>
              <a:buNone/>
            </a:pPr>
            <a:r>
              <a:rPr lang="en-US" sz="3200" b="1" i="0" u="none">
                <a:solidFill>
                  <a:srgbClr val="0D0D0D"/>
                </a:solidFill>
                <a:latin typeface="Arial"/>
                <a:ea typeface="Arial"/>
                <a:cs typeface="Arial"/>
                <a:sym typeface="Arial"/>
              </a:rPr>
              <a:t>References</a:t>
            </a:r>
            <a:endParaRPr/>
          </a:p>
        </p:txBody>
      </p:sp>
      <p:sp>
        <p:nvSpPr>
          <p:cNvPr id="293" name="Google Shape;293;p22"/>
          <p:cNvSpPr txBox="1"/>
          <p:nvPr/>
        </p:nvSpPr>
        <p:spPr>
          <a:xfrm>
            <a:off x="951214" y="1085341"/>
            <a:ext cx="10836216" cy="463109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1200"/>
              <a:buFont typeface="Arial"/>
              <a:buChar char="•"/>
            </a:pPr>
            <a:r>
              <a:rPr lang="en-US" sz="12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https://link.springer.com/article/10.1007/s00146-021-01262-5</a:t>
            </a:r>
            <a:endParaRPr sz="1200" b="0" i="0" u="sng" strike="noStrike" cap="none">
              <a:solidFill>
                <a:schemeClr val="dk1"/>
              </a:solidFill>
              <a:latin typeface="Arial"/>
              <a:ea typeface="Arial"/>
              <a:cs typeface="Arial"/>
              <a:sym typeface="Arial"/>
            </a:endParaRPr>
          </a:p>
          <a:p>
            <a:pPr marL="228600" marR="0" lvl="0" indent="-152400" algn="l" rtl="0">
              <a:lnSpc>
                <a:spcPct val="90000"/>
              </a:lnSpc>
              <a:spcBef>
                <a:spcPts val="0"/>
              </a:spcBef>
              <a:spcAft>
                <a:spcPts val="0"/>
              </a:spcAft>
              <a:buClr>
                <a:schemeClr val="dk1"/>
              </a:buClr>
              <a:buSzPts val="1200"/>
              <a:buFont typeface="Arial"/>
              <a:buNone/>
            </a:pPr>
            <a:endParaRPr sz="1200" b="0" i="0" u="sng" strike="noStrike" cap="none">
              <a:solidFill>
                <a:schemeClr val="dk1"/>
              </a:solidFill>
              <a:latin typeface="Arial"/>
              <a:ea typeface="Arial"/>
              <a:cs typeface="Arial"/>
              <a:sym typeface="Arial"/>
            </a:endParaRPr>
          </a:p>
          <a:p>
            <a:pPr marL="228600" marR="0" lvl="0" indent="-228600"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 </a:t>
            </a:r>
            <a:r>
              <a:rPr lang="en-US" sz="12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https://www.hbs.edu/faculty/Pages/item.aspx?num=53361</a:t>
            </a:r>
            <a:endParaRPr sz="1200" b="0" i="0" u="sng" strike="noStrike" cap="none">
              <a:solidFill>
                <a:schemeClr val="dk1"/>
              </a:solidFill>
              <a:latin typeface="Arial"/>
              <a:ea typeface="Arial"/>
              <a:cs typeface="Arial"/>
              <a:sym typeface="Arial"/>
            </a:endParaRPr>
          </a:p>
          <a:p>
            <a:pPr marL="228600" marR="0" lvl="0" indent="-152400" algn="l" rtl="0">
              <a:lnSpc>
                <a:spcPct val="90000"/>
              </a:lnSpc>
              <a:spcBef>
                <a:spcPts val="0"/>
              </a:spcBef>
              <a:spcAft>
                <a:spcPts val="0"/>
              </a:spcAft>
              <a:buClr>
                <a:schemeClr val="dk1"/>
              </a:buClr>
              <a:buSzPts val="1200"/>
              <a:buFont typeface="Arial"/>
              <a:buNone/>
            </a:pPr>
            <a:endParaRPr sz="1200" b="0" i="0" u="sng" strike="noStrike" cap="none">
              <a:solidFill>
                <a:schemeClr val="dk1"/>
              </a:solidFill>
              <a:latin typeface="Arial"/>
              <a:ea typeface="Arial"/>
              <a:cs typeface="Arial"/>
              <a:sym typeface="Arial"/>
            </a:endParaRPr>
          </a:p>
          <a:p>
            <a:pPr marL="228600" marR="0" lvl="0" indent="-228600" algn="l" rtl="0">
              <a:lnSpc>
                <a:spcPct val="90000"/>
              </a:lnSpc>
              <a:spcBef>
                <a:spcPts val="0"/>
              </a:spcBef>
              <a:spcAft>
                <a:spcPts val="0"/>
              </a:spcAft>
              <a:buClr>
                <a:schemeClr val="dk1"/>
              </a:buClr>
              <a:buSzPts val="1200"/>
              <a:buFont typeface="Arial"/>
              <a:buChar char="•"/>
            </a:pPr>
            <a:r>
              <a:rPr lang="en-US" sz="12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Thorbecke C (2021) What to know about Apple's new privacy update and why it's riling Facebook. ABC News. Retrieved from https:// abcnews.go.com/Business/apples-privacy-update-riling-facebook/ story?id=77340719. Accessed 23 Aug 2021</a:t>
            </a:r>
            <a:endParaRPr sz="1200" b="0" i="0" u="none" strike="noStrike" cap="none">
              <a:solidFill>
                <a:schemeClr val="dk1"/>
              </a:solidFill>
              <a:latin typeface="Arial"/>
              <a:ea typeface="Arial"/>
              <a:cs typeface="Arial"/>
              <a:sym typeface="Arial"/>
            </a:endParaRPr>
          </a:p>
          <a:p>
            <a:pPr marL="228600" marR="0" lvl="0" indent="-152400" algn="l" rtl="0">
              <a:lnSpc>
                <a:spcPct val="90000"/>
              </a:lnSpc>
              <a:spcBef>
                <a:spcPts val="0"/>
              </a:spcBef>
              <a:spcAft>
                <a:spcPts val="0"/>
              </a:spcAft>
              <a:buClr>
                <a:schemeClr val="dk1"/>
              </a:buClr>
              <a:buSzPts val="1200"/>
              <a:buFont typeface="Arial"/>
              <a:buNone/>
            </a:pPr>
            <a:endParaRPr sz="1200" b="1" i="0" u="none" strike="noStrike" cap="none">
              <a:solidFill>
                <a:schemeClr val="dk1"/>
              </a:solidFill>
              <a:highlight>
                <a:srgbClr val="FFFFFF"/>
              </a:highlight>
              <a:latin typeface="Arial"/>
              <a:ea typeface="Arial"/>
              <a:cs typeface="Arial"/>
              <a:sym typeface="Arial"/>
            </a:endParaRPr>
          </a:p>
          <a:p>
            <a:pPr marL="228600" marR="0" lvl="0" indent="-228600" algn="l" rtl="0">
              <a:lnSpc>
                <a:spcPct val="90000"/>
              </a:lnSpc>
              <a:spcBef>
                <a:spcPts val="0"/>
              </a:spcBef>
              <a:spcAft>
                <a:spcPts val="0"/>
              </a:spcAft>
              <a:buClr>
                <a:schemeClr val="dk1"/>
              </a:buClr>
              <a:buSzPts val="1200"/>
              <a:buFont typeface="Arial"/>
              <a:buChar char="•"/>
            </a:pPr>
            <a:r>
              <a:rPr lang="en-US" sz="12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Purtill J (2021) Apple’s iPhone has a new privacy feature that Facebook has tried to stop. ABC News. Retrieved from: https://www.abc. net.au/news/science/2021-04-29/apple-iphone-tracking-operatingsystem-update-facebook-privacy/100100172. Accessed 23 Aug 2021</a:t>
            </a:r>
            <a:endParaRPr sz="12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3"/>
          <p:cNvSpPr txBox="1"/>
          <p:nvPr/>
        </p:nvSpPr>
        <p:spPr>
          <a:xfrm>
            <a:off x="7850187" y="954087"/>
            <a:ext cx="4002087" cy="587375"/>
          </a:xfrm>
          <a:prstGeom prst="rect">
            <a:avLst/>
          </a:prstGeom>
          <a:noFill/>
          <a:ln>
            <a:noFill/>
          </a:ln>
        </p:spPr>
        <p:txBody>
          <a:bodyPr spcFirstLastPara="1" wrap="square" lIns="91425" tIns="45700" rIns="91425" bIns="45700" anchor="b" anchorCtr="0">
            <a:normAutofit/>
          </a:bodyPr>
          <a:lstStyle/>
          <a:p>
            <a:pPr marL="0" marR="0" lvl="0" indent="0" algn="l" rtl="0">
              <a:lnSpc>
                <a:spcPct val="70000"/>
              </a:lnSpc>
              <a:spcBef>
                <a:spcPts val="0"/>
              </a:spcBef>
              <a:spcAft>
                <a:spcPts val="0"/>
              </a:spcAft>
              <a:buClr>
                <a:schemeClr val="dk1"/>
              </a:buClr>
              <a:buSzPts val="2200"/>
              <a:buFont typeface="Arial"/>
              <a:buNone/>
            </a:pPr>
            <a:r>
              <a:rPr lang="en-US" sz="2200" b="0" i="0" u="none">
                <a:solidFill>
                  <a:schemeClr val="dk1"/>
                </a:solidFill>
                <a:latin typeface="Arial"/>
                <a:ea typeface="Arial"/>
                <a:cs typeface="Arial"/>
                <a:sym typeface="Arial"/>
              </a:rPr>
              <a:t>What is Big Data Technology?</a:t>
            </a:r>
            <a:endParaRPr/>
          </a:p>
        </p:txBody>
      </p:sp>
      <p:pic>
        <p:nvPicPr>
          <p:cNvPr id="121" name="Google Shape;121;p3" descr="A circular blue circle with text&#10;&#10;Description automatically generated"/>
          <p:cNvPicPr preferRelativeResize="0"/>
          <p:nvPr/>
        </p:nvPicPr>
        <p:blipFill rotWithShape="1">
          <a:blip r:embed="rId3">
            <a:alphaModFix/>
          </a:blip>
          <a:srcRect l="13948" r="14389"/>
          <a:stretch/>
        </p:blipFill>
        <p:spPr>
          <a:xfrm>
            <a:off x="0" y="0"/>
            <a:ext cx="7389812" cy="6858000"/>
          </a:xfrm>
          <a:prstGeom prst="rect">
            <a:avLst/>
          </a:prstGeom>
          <a:noFill/>
          <a:ln>
            <a:noFill/>
          </a:ln>
        </p:spPr>
      </p:pic>
      <p:sp>
        <p:nvSpPr>
          <p:cNvPr id="122" name="Google Shape;122;p3" descr="&quot;&quot;"/>
          <p:cNvSpPr/>
          <p:nvPr/>
        </p:nvSpPr>
        <p:spPr>
          <a:xfrm rot="5400000">
            <a:off x="2879725" y="2347912"/>
            <a:ext cx="1630362" cy="7389812"/>
          </a:xfrm>
          <a:prstGeom prst="rect">
            <a:avLst/>
          </a:prstGeom>
          <a:gradFill>
            <a:gsLst>
              <a:gs pos="0">
                <a:srgbClr val="A02B93"/>
              </a:gs>
              <a:gs pos="47000">
                <a:srgbClr val="E97132"/>
              </a:gs>
              <a:gs pos="100000">
                <a:srgbClr val="E97132"/>
              </a:gs>
            </a:gsLst>
            <a:lin ang="11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3" name="Google Shape;123;p3" descr="&quot;&quot;"/>
          <p:cNvSpPr/>
          <p:nvPr/>
        </p:nvSpPr>
        <p:spPr>
          <a:xfrm rot="-5400000">
            <a:off x="-1919287" y="1919287"/>
            <a:ext cx="6854825" cy="3016250"/>
          </a:xfrm>
          <a:prstGeom prst="rect">
            <a:avLst/>
          </a:prstGeom>
          <a:gradFill>
            <a:gsLst>
              <a:gs pos="0">
                <a:srgbClr val="A02B93"/>
              </a:gs>
              <a:gs pos="47000">
                <a:srgbClr val="E97132"/>
              </a:gs>
              <a:gs pos="100000">
                <a:srgbClr val="E97132"/>
              </a:gs>
            </a:gsLst>
            <a:lin ang="4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4" name="Google Shape;124;p3"/>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5" name="Google Shape;125;p3"/>
          <p:cNvSpPr txBox="1">
            <a:spLocks noGrp="1"/>
          </p:cNvSpPr>
          <p:nvPr>
            <p:ph type="body" idx="1"/>
          </p:nvPr>
        </p:nvSpPr>
        <p:spPr>
          <a:xfrm>
            <a:off x="7850187" y="1779587"/>
            <a:ext cx="4002087" cy="344805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Big data technology is used across almost every industry to:</a:t>
            </a:r>
            <a:endParaRPr/>
          </a:p>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889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Draw Insights:</a:t>
            </a:r>
            <a:r>
              <a:rPr lang="en-US" sz="1400" b="0" i="0" u="none" strike="noStrike" cap="none">
                <a:solidFill>
                  <a:schemeClr val="dk1"/>
                </a:solidFill>
                <a:latin typeface="Arial"/>
                <a:ea typeface="Arial"/>
                <a:cs typeface="Arial"/>
                <a:sym typeface="Arial"/>
              </a:rPr>
              <a:t> Analyse patterns and trends.</a:t>
            </a:r>
            <a:endParaRPr/>
          </a:p>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889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Perform Analytics: </a:t>
            </a:r>
            <a:r>
              <a:rPr lang="en-US" sz="1400" b="0" i="0" u="none" strike="noStrike" cap="none">
                <a:solidFill>
                  <a:schemeClr val="dk1"/>
                </a:solidFill>
                <a:latin typeface="Arial"/>
                <a:ea typeface="Arial"/>
                <a:cs typeface="Arial"/>
                <a:sym typeface="Arial"/>
              </a:rPr>
              <a:t>Understand user behavior, market dynamics, and more.</a:t>
            </a:r>
            <a:endParaRPr/>
          </a:p>
          <a:p>
            <a:pPr marL="0" marR="0" lvl="0" indent="0" algn="l" rtl="0">
              <a:lnSpc>
                <a:spcPct val="9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a:p>
            <a:pPr marL="0" marR="0" lvl="0" indent="-889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Train Artificial Intelligence and Machine Learning Models: </a:t>
            </a:r>
            <a:r>
              <a:rPr lang="en-US" sz="1400" b="0" i="0" u="none" strike="noStrike" cap="none">
                <a:solidFill>
                  <a:schemeClr val="dk1"/>
                </a:solidFill>
                <a:latin typeface="Arial"/>
                <a:ea typeface="Arial"/>
                <a:cs typeface="Arial"/>
                <a:sym typeface="Arial"/>
              </a:rPr>
              <a:t>Improve predictions and decision-making.</a:t>
            </a:r>
            <a:endParaRPr/>
          </a:p>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889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Make Data-Driven Business Decisions: </a:t>
            </a:r>
            <a:r>
              <a:rPr lang="en-US" sz="1400" b="0" i="0" u="none" strike="noStrike" cap="none">
                <a:solidFill>
                  <a:schemeClr val="dk1"/>
                </a:solidFill>
                <a:latin typeface="Arial"/>
                <a:ea typeface="Arial"/>
                <a:cs typeface="Arial"/>
                <a:sym typeface="Arial"/>
              </a:rPr>
              <a:t>Optimize processes and strategies.</a:t>
            </a:r>
            <a:endParaRPr/>
          </a:p>
          <a:p>
            <a:pPr marL="228600" marR="0" lvl="0" indent="-139700" algn="l" rtl="0">
              <a:lnSpc>
                <a:spcPct val="90000"/>
              </a:lnSpc>
              <a:spcBef>
                <a:spcPts val="100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p:txBody>
      </p:sp>
      <p:pic>
        <p:nvPicPr>
          <p:cNvPr id="126" name="Google Shape;126;p3"/>
          <p:cNvPicPr preferRelativeResize="0"/>
          <p:nvPr/>
        </p:nvPicPr>
        <p:blipFill>
          <a:blip r:embed="rId4">
            <a:alphaModFix/>
          </a:blip>
          <a:stretch>
            <a:fillRect/>
          </a:stretch>
        </p:blipFill>
        <p:spPr>
          <a:xfrm>
            <a:off x="-1" y="0"/>
            <a:ext cx="7388352"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4" descr="&quot;&quot;"/>
          <p:cNvSpPr/>
          <p:nvPr/>
        </p:nvSpPr>
        <p:spPr>
          <a:xfrm>
            <a:off x="1587" y="0"/>
            <a:ext cx="12188825" cy="685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32" name="Google Shape;132;p4"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pic>
        <p:nvPicPr>
          <p:cNvPr id="133" name="Google Shape;133;p4" descr="A group of icons on a white background&#10;&#10;Description automatically generated"/>
          <p:cNvPicPr preferRelativeResize="0"/>
          <p:nvPr/>
        </p:nvPicPr>
        <p:blipFill rotWithShape="1">
          <a:blip r:embed="rId4">
            <a:alphaModFix/>
          </a:blip>
          <a:srcRect t="32777" b="36126"/>
          <a:stretch/>
        </p:blipFill>
        <p:spPr>
          <a:xfrm>
            <a:off x="1016000" y="1147762"/>
            <a:ext cx="10160000" cy="1698625"/>
          </a:xfrm>
          <a:prstGeom prst="rect">
            <a:avLst/>
          </a:prstGeom>
          <a:noFill/>
          <a:ln>
            <a:noFill/>
          </a:ln>
        </p:spPr>
      </p:pic>
      <p:sp>
        <p:nvSpPr>
          <p:cNvPr id="134" name="Google Shape;134;p4"/>
          <p:cNvSpPr txBox="1"/>
          <p:nvPr/>
        </p:nvSpPr>
        <p:spPr>
          <a:xfrm>
            <a:off x="2644775" y="174625"/>
            <a:ext cx="6900862"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The 6V’s of Big Data</a:t>
            </a:r>
            <a:endParaRPr/>
          </a:p>
        </p:txBody>
      </p:sp>
      <p:sp>
        <p:nvSpPr>
          <p:cNvPr id="135" name="Google Shape;135;p4"/>
          <p:cNvSpPr txBox="1"/>
          <p:nvPr/>
        </p:nvSpPr>
        <p:spPr>
          <a:xfrm>
            <a:off x="1014412" y="3006725"/>
            <a:ext cx="10161587" cy="3538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1. Volume </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Involves dealing with massive amounts of data generated continuously.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Example: The New York Stock Exchange generates about one terabyte of new trade data per day.</a:t>
            </a:r>
            <a:endParaRPr/>
          </a:p>
          <a:p>
            <a:pPr marL="742950" marR="0" lvl="1" indent="-28575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2. Velocity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Real-time data flow, where information is generated, processed, and transformed rapidly.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Example: Google handles over 3.5 billion searches per day, and facebook's user base grows by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approximately 22% each year</a:t>
            </a:r>
            <a:endParaRPr/>
          </a:p>
          <a:p>
            <a:pPr marL="0" marR="0" lvl="0" indent="0" algn="l" rtl="0">
              <a:lnSpc>
                <a:spcPct val="100000"/>
              </a:lnSpc>
              <a:spcBef>
                <a:spcPts val="0"/>
              </a:spcBef>
              <a:spcAft>
                <a:spcPts val="0"/>
              </a:spcAft>
              <a:buClr>
                <a:schemeClr val="dk1"/>
              </a:buClr>
              <a:buSzPts val="1600"/>
              <a:buFont typeface="Arial"/>
              <a:buNone/>
            </a:pPr>
            <a:endParaRPr sz="16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3. Variety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Includes diverse data types and sources (structured, semi-structed, and unstructed).</a:t>
            </a:r>
            <a:endParaRPr/>
          </a:p>
          <a:p>
            <a:pPr marL="742950" marR="0" lvl="1"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Examples:</a:t>
            </a:r>
            <a:endParaRPr/>
          </a:p>
          <a:p>
            <a:pPr marL="1200150" marR="0" lvl="2"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Structured data: Organized data (e.g., databases).</a:t>
            </a:r>
            <a:endParaRPr/>
          </a:p>
          <a:p>
            <a:pPr marL="1200150" marR="0" lvl="2"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Unstructured data: No fixed format (e.g., text, images).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5"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pic>
        <p:nvPicPr>
          <p:cNvPr id="141" name="Google Shape;141;p5" descr="A group of icons on a white background&#10;&#10;Description automatically generated"/>
          <p:cNvPicPr preferRelativeResize="0"/>
          <p:nvPr/>
        </p:nvPicPr>
        <p:blipFill rotWithShape="1">
          <a:blip r:embed="rId4">
            <a:alphaModFix/>
          </a:blip>
          <a:srcRect t="32777" b="36126"/>
          <a:stretch/>
        </p:blipFill>
        <p:spPr>
          <a:xfrm>
            <a:off x="1016000" y="1147762"/>
            <a:ext cx="10160000" cy="1698625"/>
          </a:xfrm>
          <a:prstGeom prst="rect">
            <a:avLst/>
          </a:prstGeom>
          <a:noFill/>
          <a:ln>
            <a:noFill/>
          </a:ln>
        </p:spPr>
      </p:pic>
      <p:sp>
        <p:nvSpPr>
          <p:cNvPr id="142" name="Google Shape;142;p5"/>
          <p:cNvSpPr txBox="1"/>
          <p:nvPr/>
        </p:nvSpPr>
        <p:spPr>
          <a:xfrm>
            <a:off x="2644775" y="174625"/>
            <a:ext cx="6900862"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The 6V’s of Big Data</a:t>
            </a:r>
            <a:endParaRPr/>
          </a:p>
        </p:txBody>
      </p:sp>
      <p:sp>
        <p:nvSpPr>
          <p:cNvPr id="143" name="Google Shape;143;p5"/>
          <p:cNvSpPr txBox="1"/>
          <p:nvPr/>
        </p:nvSpPr>
        <p:spPr>
          <a:xfrm>
            <a:off x="1014412" y="3006725"/>
            <a:ext cx="10161587" cy="3046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4. Veracity: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Refers to the trustworthiness and quality of data.</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Importance: Ensuring data accuracy is crucial for reliable insights.</a:t>
            </a:r>
            <a:endParaRPr/>
          </a:p>
          <a:p>
            <a:pPr marL="0" marR="0" lvl="0" indent="0" algn="l" rtl="0">
              <a:lnSpc>
                <a:spcPct val="100000"/>
              </a:lnSpc>
              <a:spcBef>
                <a:spcPts val="0"/>
              </a:spcBef>
              <a:spcAft>
                <a:spcPts val="0"/>
              </a:spcAft>
              <a:buClr>
                <a:schemeClr val="dk1"/>
              </a:buClr>
              <a:buSzPts val="1600"/>
              <a:buFont typeface="Arial"/>
              <a:buNone/>
            </a:pPr>
            <a:endParaRPr sz="16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5. Value:</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Big data must be converted into something valuable to drive business decisions.</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Example: Turning raw data into actionable information creates value.</a:t>
            </a:r>
            <a:endParaRPr/>
          </a:p>
          <a:p>
            <a:pPr marL="0" marR="0" lvl="0" indent="0" algn="l" rtl="0">
              <a:lnSpc>
                <a:spcPct val="100000"/>
              </a:lnSpc>
              <a:spcBef>
                <a:spcPts val="0"/>
              </a:spcBef>
              <a:spcAft>
                <a:spcPts val="0"/>
              </a:spcAft>
              <a:buClr>
                <a:schemeClr val="dk1"/>
              </a:buClr>
              <a:buSzPts val="1600"/>
              <a:buFont typeface="Arial"/>
              <a:buNone/>
            </a:pPr>
            <a:endParaRPr sz="16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6. Variability</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Deals with the inconsistency of data due to disparate sources and types.</a:t>
            </a:r>
            <a:endParaRPr/>
          </a:p>
          <a:p>
            <a:pPr marL="742950" marR="0" lvl="1" indent="-285750"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Importance: Handling diverse data requires adaptable tools and techniques.</a:t>
            </a:r>
            <a:endParaRPr/>
          </a:p>
          <a:p>
            <a:pPr marL="0" marR="0" lvl="0" indent="0" algn="l" rtl="0">
              <a:lnSpc>
                <a:spcPct val="100000"/>
              </a:lnSpc>
              <a:spcBef>
                <a:spcPts val="0"/>
              </a:spcBef>
              <a:spcAft>
                <a:spcPts val="0"/>
              </a:spcAft>
              <a:buNone/>
            </a:pPr>
            <a:endParaRPr sz="1600" b="1"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149" name="Google Shape;149;p6"/>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Big Data Technology in Various Sectors</a:t>
            </a:r>
            <a:endParaRPr/>
          </a:p>
        </p:txBody>
      </p:sp>
      <p:pic>
        <p:nvPicPr>
          <p:cNvPr id="150" name="Google Shape;150;p6"/>
          <p:cNvPicPr preferRelativeResize="0"/>
          <p:nvPr/>
        </p:nvPicPr>
        <p:blipFill rotWithShape="1">
          <a:blip r:embed="rId4">
            <a:alphaModFix/>
          </a:blip>
          <a:srcRect/>
          <a:stretch/>
        </p:blipFill>
        <p:spPr>
          <a:xfrm>
            <a:off x="890587" y="719137"/>
            <a:ext cx="9985375" cy="5754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157" name="Google Shape;157;p7"/>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 The Strategic Importance of Big Data</a:t>
            </a:r>
            <a:endParaRPr/>
          </a:p>
        </p:txBody>
      </p:sp>
      <p:pic>
        <p:nvPicPr>
          <p:cNvPr id="158" name="Google Shape;158;p7"/>
          <p:cNvPicPr preferRelativeResize="0"/>
          <p:nvPr/>
        </p:nvPicPr>
        <p:blipFill rotWithShape="1">
          <a:blip r:embed="rId4">
            <a:alphaModFix/>
          </a:blip>
          <a:srcRect/>
          <a:stretch/>
        </p:blipFill>
        <p:spPr>
          <a:xfrm>
            <a:off x="-371475" y="1414462"/>
            <a:ext cx="5711825" cy="4035425"/>
          </a:xfrm>
          <a:prstGeom prst="rect">
            <a:avLst/>
          </a:prstGeom>
          <a:noFill/>
          <a:ln>
            <a:noFill/>
          </a:ln>
        </p:spPr>
      </p:pic>
      <p:pic>
        <p:nvPicPr>
          <p:cNvPr id="159" name="Google Shape;159;p7"/>
          <p:cNvPicPr preferRelativeResize="0"/>
          <p:nvPr/>
        </p:nvPicPr>
        <p:blipFill rotWithShape="1">
          <a:blip r:embed="rId5">
            <a:alphaModFix/>
          </a:blip>
          <a:srcRect/>
          <a:stretch/>
        </p:blipFill>
        <p:spPr>
          <a:xfrm>
            <a:off x="6638925" y="1457325"/>
            <a:ext cx="5711825" cy="4041775"/>
          </a:xfrm>
          <a:prstGeom prst="rect">
            <a:avLst/>
          </a:prstGeom>
          <a:noFill/>
          <a:ln>
            <a:noFill/>
          </a:ln>
        </p:spPr>
      </p:pic>
      <p:pic>
        <p:nvPicPr>
          <p:cNvPr id="160" name="Google Shape;160;p7" descr="Man Cartoon Images - Free Download on Freepik"/>
          <p:cNvPicPr preferRelativeResize="0"/>
          <p:nvPr/>
        </p:nvPicPr>
        <p:blipFill rotWithShape="1">
          <a:blip r:embed="rId6">
            <a:alphaModFix/>
          </a:blip>
          <a:srcRect l="17210" r="13559"/>
          <a:stretch/>
        </p:blipFill>
        <p:spPr>
          <a:xfrm>
            <a:off x="4833937" y="1558925"/>
            <a:ext cx="2522537" cy="3644900"/>
          </a:xfrm>
          <a:prstGeom prst="rect">
            <a:avLst/>
          </a:prstGeom>
          <a:noFill/>
          <a:ln>
            <a:noFill/>
          </a:ln>
        </p:spPr>
      </p:pic>
      <p:sp>
        <p:nvSpPr>
          <p:cNvPr id="161" name="Google Shape;161;p7"/>
          <p:cNvSpPr txBox="1"/>
          <p:nvPr/>
        </p:nvSpPr>
        <p:spPr>
          <a:xfrm>
            <a:off x="282575" y="6524625"/>
            <a:ext cx="1024096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imes New Roman"/>
              <a:buNone/>
            </a:pPr>
            <a:r>
              <a:rPr lang="en-US" sz="1200" b="0" i="0" u="none">
                <a:solidFill>
                  <a:schemeClr val="dk1"/>
                </a:solidFill>
                <a:latin typeface="Times New Roman"/>
                <a:ea typeface="Times New Roman"/>
                <a:cs typeface="Times New Roman"/>
                <a:sym typeface="Times New Roman"/>
              </a:rPr>
              <a:t>Source: https://future-business.org/how-is-big-data-changing-the-way-businesses-operate/</a:t>
            </a:r>
            <a:endParaRPr/>
          </a:p>
          <a:p>
            <a:pPr marL="0" marR="0" lvl="0" indent="0" algn="l" rtl="0">
              <a:lnSpc>
                <a:spcPct val="100000"/>
              </a:lnSpc>
              <a:spcBef>
                <a:spcPts val="0"/>
              </a:spcBef>
              <a:spcAft>
                <a:spcPts val="0"/>
              </a:spcAft>
              <a:buClr>
                <a:schemeClr val="dk1"/>
              </a:buClr>
              <a:buSzPts val="1200"/>
              <a:buFont typeface="Arial"/>
              <a:buNone/>
            </a:pPr>
            <a:br>
              <a:rPr lang="en-US" sz="1200" b="0" i="0" u="none">
                <a:solidFill>
                  <a:schemeClr val="dk1"/>
                </a:solidFill>
                <a:latin typeface="Arial"/>
                <a:ea typeface="Arial"/>
                <a:cs typeface="Arial"/>
                <a:sym typeface="Arial"/>
              </a:rPr>
            </a:b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8"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0"/>
            <a:ext cx="12192000" cy="6856412"/>
          </a:xfrm>
          <a:prstGeom prst="rect">
            <a:avLst/>
          </a:prstGeom>
          <a:noFill/>
          <a:ln>
            <a:noFill/>
          </a:ln>
        </p:spPr>
      </p:pic>
      <p:sp>
        <p:nvSpPr>
          <p:cNvPr id="168" name="Google Shape;168;p8"/>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Competitive Advantage with Big Data</a:t>
            </a:r>
            <a:endParaRPr/>
          </a:p>
        </p:txBody>
      </p:sp>
      <p:pic>
        <p:nvPicPr>
          <p:cNvPr id="169" name="Google Shape;169;p8"/>
          <p:cNvPicPr preferRelativeResize="0"/>
          <p:nvPr/>
        </p:nvPicPr>
        <p:blipFill rotWithShape="1">
          <a:blip r:embed="rId4">
            <a:alphaModFix/>
          </a:blip>
          <a:srcRect/>
          <a:stretch/>
        </p:blipFill>
        <p:spPr>
          <a:xfrm>
            <a:off x="377825" y="817562"/>
            <a:ext cx="7504112" cy="5729287"/>
          </a:xfrm>
          <a:prstGeom prst="rect">
            <a:avLst/>
          </a:prstGeom>
          <a:noFill/>
          <a:ln>
            <a:noFill/>
          </a:ln>
        </p:spPr>
      </p:pic>
      <p:pic>
        <p:nvPicPr>
          <p:cNvPr id="170" name="Google Shape;170;p8" descr="Adopting Big Data In A Business Portfolio"/>
          <p:cNvPicPr preferRelativeResize="0"/>
          <p:nvPr/>
        </p:nvPicPr>
        <p:blipFill rotWithShape="1">
          <a:blip r:embed="rId5">
            <a:alphaModFix/>
          </a:blip>
          <a:srcRect b="17909"/>
          <a:stretch/>
        </p:blipFill>
        <p:spPr>
          <a:xfrm>
            <a:off x="8428037" y="3784600"/>
            <a:ext cx="3203575" cy="2066925"/>
          </a:xfrm>
          <a:prstGeom prst="rect">
            <a:avLst/>
          </a:prstGeom>
          <a:noFill/>
          <a:ln>
            <a:noFill/>
          </a:ln>
        </p:spPr>
      </p:pic>
      <p:pic>
        <p:nvPicPr>
          <p:cNvPr id="171" name="Google Shape;171;p8" descr="Big Data in Social Media PowerPoint Template and Google Slides Theme"/>
          <p:cNvPicPr preferRelativeResize="0"/>
          <p:nvPr/>
        </p:nvPicPr>
        <p:blipFill rotWithShape="1">
          <a:blip r:embed="rId6">
            <a:alphaModFix/>
          </a:blip>
          <a:srcRect t="14363"/>
          <a:stretch/>
        </p:blipFill>
        <p:spPr>
          <a:xfrm>
            <a:off x="8428037" y="1116012"/>
            <a:ext cx="3206750" cy="200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9" descr="A circular blue circle with text&#10;&#10;Description automatically generated"/>
          <p:cNvPicPr preferRelativeResize="0">
            <a:picLocks noGrp="1"/>
          </p:cNvPicPr>
          <p:nvPr>
            <p:ph type="body" idx="1"/>
          </p:nvPr>
        </p:nvPicPr>
        <p:blipFill rotWithShape="1">
          <a:blip r:embed="rId3">
            <a:alphaModFix amt="30000"/>
          </a:blip>
          <a:srcRect t="5661" b="9767"/>
          <a:stretch/>
        </p:blipFill>
        <p:spPr>
          <a:xfrm>
            <a:off x="0" y="1587"/>
            <a:ext cx="12192000" cy="6856412"/>
          </a:xfrm>
          <a:prstGeom prst="rect">
            <a:avLst/>
          </a:prstGeom>
          <a:noFill/>
          <a:ln>
            <a:noFill/>
          </a:ln>
        </p:spPr>
      </p:pic>
      <p:sp>
        <p:nvSpPr>
          <p:cNvPr id="178" name="Google Shape;178;p9"/>
          <p:cNvSpPr txBox="1"/>
          <p:nvPr/>
        </p:nvSpPr>
        <p:spPr>
          <a:xfrm>
            <a:off x="1014412" y="174625"/>
            <a:ext cx="10161587"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n-US" sz="3200" b="1" i="0" u="none">
                <a:solidFill>
                  <a:schemeClr val="dk1"/>
                </a:solidFill>
                <a:latin typeface="Arial"/>
                <a:ea typeface="Arial"/>
                <a:cs typeface="Arial"/>
                <a:sym typeface="Arial"/>
              </a:rPr>
              <a:t>Big Data Enhancing Decision-Making</a:t>
            </a:r>
            <a:endParaRPr/>
          </a:p>
        </p:txBody>
      </p:sp>
      <p:pic>
        <p:nvPicPr>
          <p:cNvPr id="179" name="Google Shape;179;p9"/>
          <p:cNvPicPr preferRelativeResize="0"/>
          <p:nvPr/>
        </p:nvPicPr>
        <p:blipFill rotWithShape="1">
          <a:blip r:embed="rId4">
            <a:alphaModFix/>
          </a:blip>
          <a:srcRect/>
          <a:stretch/>
        </p:blipFill>
        <p:spPr>
          <a:xfrm>
            <a:off x="433387" y="1122362"/>
            <a:ext cx="11430000" cy="53752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TotalTime>
  <Words>1197</Words>
  <Application>Microsoft Office PowerPoint</Application>
  <PresentationFormat>Widescreen</PresentationFormat>
  <Paragraphs>140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Times New Roman</vt:lpstr>
      <vt:lpstr>Play</vt:lpstr>
      <vt:lpstr>Arial</vt:lpstr>
      <vt:lpstr>Noto Sans Symbols</vt:lpstr>
      <vt:lpstr>Office Theme</vt:lpstr>
      <vt:lpstr>Online Assignment Submission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Considerations:</vt:lpstr>
      <vt:lpstr>PowerPoint Presentation</vt:lpstr>
      <vt:lpstr>Positive Ethical Implications of Big data</vt:lpstr>
      <vt:lpstr>Negative Ethical Implications </vt:lpstr>
      <vt:lpstr>Social Impact of Big Data</vt:lpstr>
      <vt:lpstr>  </vt:lpstr>
      <vt:lpstr>Potential Biases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Assignment Submission</dc:title>
  <dc:creator>Saloni Dakhole</dc:creator>
  <cp:lastModifiedBy>Sukhman Singh</cp:lastModifiedBy>
  <cp:revision>2</cp:revision>
  <dcterms:created xsi:type="dcterms:W3CDTF">2024-04-18T16:54:21Z</dcterms:created>
  <dcterms:modified xsi:type="dcterms:W3CDTF">2024-04-21T16:11:03Z</dcterms:modified>
</cp:coreProperties>
</file>